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686" r:id="rId5"/>
  </p:sldMasterIdLst>
  <p:notesMasterIdLst>
    <p:notesMasterId r:id="rId21"/>
  </p:notesMasterIdLst>
  <p:handoutMasterIdLst>
    <p:handoutMasterId r:id="rId22"/>
  </p:handoutMasterIdLst>
  <p:sldIdLst>
    <p:sldId id="269" r:id="rId6"/>
    <p:sldId id="270" r:id="rId7"/>
    <p:sldId id="271" r:id="rId8"/>
    <p:sldId id="272" r:id="rId9"/>
    <p:sldId id="273" r:id="rId10"/>
    <p:sldId id="274" r:id="rId11"/>
    <p:sldId id="275" r:id="rId12"/>
    <p:sldId id="277" r:id="rId13"/>
    <p:sldId id="278" r:id="rId14"/>
    <p:sldId id="279" r:id="rId15"/>
    <p:sldId id="276" r:id="rId16"/>
    <p:sldId id="280" r:id="rId17"/>
    <p:sldId id="281" r:id="rId18"/>
    <p:sldId id="282" r:id="rId19"/>
    <p:sldId id="28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C1C0E40-34EA-DA0C-9181-768F35F2C384}" name="Tina Renshaw BA Hons (Oxon), MA (Oxon), PGCE, PGCHRM" initials="TR" userId="S::tina.renshaw@esbuk.org::94dc95e1-b3b7-4783-9628-eae13940e46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D40B"/>
    <a:srgbClr val="F58A1D"/>
    <a:srgbClr val="C3D821"/>
    <a:srgbClr val="E4141E"/>
    <a:srgbClr val="FDF6D4"/>
    <a:srgbClr val="C1DA23"/>
    <a:srgbClr val="FED008"/>
    <a:srgbClr val="FBD10A"/>
    <a:srgbClr val="C4D820"/>
    <a:srgbClr val="AABD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92" autoAdjust="0"/>
    <p:restoredTop sz="78378" autoAdjust="0"/>
  </p:normalViewPr>
  <p:slideViewPr>
    <p:cSldViewPr>
      <p:cViewPr>
        <p:scale>
          <a:sx n="95" d="100"/>
          <a:sy n="95" d="100"/>
        </p:scale>
        <p:origin x="1070" y="-12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3/8/2024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08/03/2024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Collect ideas from the group.</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044700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a:p>
            <a:endParaRPr lang="en-GB" dirty="0"/>
          </a:p>
          <a:p>
            <a:endParaRPr lang="en-GB" dirty="0"/>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2</a:t>
            </a:fld>
            <a:endParaRPr lang="en-GB"/>
          </a:p>
        </p:txBody>
      </p:sp>
    </p:spTree>
    <p:extLst>
      <p:ext uri="{BB962C8B-B14F-4D97-AF65-F5344CB8AC3E}">
        <p14:creationId xmlns:p14="http://schemas.microsoft.com/office/powerpoint/2010/main" val="36976536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solidFill>
                  <a:srgbClr val="D1D5DB"/>
                </a:solidFill>
                <a:effectLst/>
                <a:latin typeface="Söhne"/>
              </a:rPr>
              <a:t>Encourage any answers at all, here. Learners might suggest answers such as bribery, begging, and emotional blackmail, which can be guided and rephrased into more constructive negotiation techniques, like presenting persuasive arguments, expressing their needs, and finding compromises that respect both parties' concerns and priorities.</a:t>
            </a:r>
            <a:endParaRPr lang="en-GB" dirty="0"/>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7</a:t>
            </a:fld>
            <a:endParaRPr lang="en-GB"/>
          </a:p>
        </p:txBody>
      </p:sp>
    </p:spTree>
    <p:extLst>
      <p:ext uri="{BB962C8B-B14F-4D97-AF65-F5344CB8AC3E}">
        <p14:creationId xmlns:p14="http://schemas.microsoft.com/office/powerpoint/2010/main" val="24387043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8</a:t>
            </a:fld>
            <a:endParaRPr lang="en-GB"/>
          </a:p>
        </p:txBody>
      </p:sp>
    </p:spTree>
    <p:extLst>
      <p:ext uri="{BB962C8B-B14F-4D97-AF65-F5344CB8AC3E}">
        <p14:creationId xmlns:p14="http://schemas.microsoft.com/office/powerpoint/2010/main" val="32661754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9</a:t>
            </a:fld>
            <a:endParaRPr lang="en-GB"/>
          </a:p>
        </p:txBody>
      </p:sp>
    </p:spTree>
    <p:extLst>
      <p:ext uri="{BB962C8B-B14F-4D97-AF65-F5344CB8AC3E}">
        <p14:creationId xmlns:p14="http://schemas.microsoft.com/office/powerpoint/2010/main" val="14692572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10</a:t>
            </a:fld>
            <a:endParaRPr lang="en-GB"/>
          </a:p>
        </p:txBody>
      </p:sp>
    </p:spTree>
    <p:extLst>
      <p:ext uri="{BB962C8B-B14F-4D97-AF65-F5344CB8AC3E}">
        <p14:creationId xmlns:p14="http://schemas.microsoft.com/office/powerpoint/2010/main" val="1681919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highlight>
                  <a:srgbClr val="FFFF00"/>
                </a:highlight>
              </a:rPr>
              <a:t>Summary of analysis: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highlight>
                <a:srgbClr val="FFFF00"/>
              </a:highligh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highlight>
                  <a:srgbClr val="FFFF00"/>
                </a:highlight>
              </a:rPr>
              <a:t>By admitting the parent's potential worries about the responsibilities of having a dog, the speaker shows empathy and understanding, which appeals to the parent's emotions (pathos). This also improves the speaker's credibility (ethos) by showing their respect for the parent’s point of view.</a:t>
            </a:r>
          </a:p>
          <a:p>
            <a:endParaRPr lang="en-GB" dirty="0"/>
          </a:p>
          <a:p>
            <a:r>
              <a:rPr lang="en-GB" b="0" i="0" dirty="0">
                <a:solidFill>
                  <a:srgbClr val="D1D5DB"/>
                </a:solidFill>
                <a:effectLst/>
                <a:latin typeface="Söhne"/>
              </a:rPr>
              <a:t>The proposal to create a schedule for feeding, walking, and grooming is a logical solution to address the potential concern about the responsibilities of dog ownership (logos). It presents a structured and practical approach, appealing to the parent's rationality.</a:t>
            </a:r>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11</a:t>
            </a:fld>
            <a:endParaRPr lang="en-GB"/>
          </a:p>
        </p:txBody>
      </p:sp>
    </p:spTree>
    <p:extLst>
      <p:ext uri="{BB962C8B-B14F-4D97-AF65-F5344CB8AC3E}">
        <p14:creationId xmlns:p14="http://schemas.microsoft.com/office/powerpoint/2010/main" val="40025079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12</a:t>
            </a:fld>
            <a:endParaRPr lang="en-GB"/>
          </a:p>
        </p:txBody>
      </p:sp>
    </p:spTree>
    <p:extLst>
      <p:ext uri="{BB962C8B-B14F-4D97-AF65-F5344CB8AC3E}">
        <p14:creationId xmlns:p14="http://schemas.microsoft.com/office/powerpoint/2010/main" val="31616749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13</a:t>
            </a:fld>
            <a:endParaRPr lang="en-GB"/>
          </a:p>
        </p:txBody>
      </p:sp>
    </p:spTree>
    <p:extLst>
      <p:ext uri="{BB962C8B-B14F-4D97-AF65-F5344CB8AC3E}">
        <p14:creationId xmlns:p14="http://schemas.microsoft.com/office/powerpoint/2010/main" val="39788509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4" name="Date Placeholder 3"/>
          <p:cNvSpPr>
            <a:spLocks noGrp="1"/>
          </p:cNvSpPr>
          <p:nvPr>
            <p:ph type="dt" sz="half" idx="10"/>
          </p:nvPr>
        </p:nvSpPr>
        <p:spPr>
          <a:xfrm>
            <a:off x="114300" y="6356351"/>
            <a:ext cx="2057400" cy="365125"/>
          </a:xfrm>
        </p:spPr>
        <p:txBody>
          <a:bodyPr/>
          <a:lstStyle/>
          <a:p>
            <a:r>
              <a:rPr lang="en-GB"/>
              <a:t>07/03/2024</a:t>
            </a:r>
            <a:endParaRPr lang="en-GB" dirty="0"/>
          </a:p>
        </p:txBody>
      </p:sp>
      <p:sp>
        <p:nvSpPr>
          <p:cNvPr id="5" name="Footer Placeholder 4"/>
          <p:cNvSpPr>
            <a:spLocks noGrp="1"/>
          </p:cNvSpPr>
          <p:nvPr>
            <p:ph type="ftr" sz="quarter" idx="11"/>
          </p:nvPr>
        </p:nvSpPr>
        <p:spPr>
          <a:xfrm>
            <a:off x="2483768" y="6356350"/>
            <a:ext cx="3086100" cy="365125"/>
          </a:xfrm>
        </p:spPr>
        <p:txBody>
          <a:bodyPr/>
          <a:lstStyle/>
          <a:p>
            <a:r>
              <a:rPr lang="en-GB"/>
              <a:t>L1G2I: 3.2 – Developing our argument and persuasion</a:t>
            </a:r>
            <a:endParaRPr lang="en-GB" dirty="0"/>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L1G2I: 3.2 – Developing our argument and persuasion</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L1G2I: 3.2 – Developing our argument and persuasion</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3.2 – Developing our argument and persuasion</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3.2 – Developing our argument and persuasion</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GB"/>
              <a:t>L1G2I: 3.2 – Developing our argument and persuasion</a:t>
            </a:r>
            <a:endParaRPr lang="en-US"/>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GB"/>
              <a:t>L1G2I: 3.2 – Developing our argument and persuasion</a:t>
            </a:r>
            <a:endParaRPr lang="en-US"/>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GB"/>
              <a:t>L1G2I: 3.2 – Developing our argument and persuasion</a:t>
            </a:r>
            <a:endParaRPr lang="en-US"/>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GB"/>
              <a:t>07/03/2024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GB"/>
              <a:t>L1G2I: 3.2 – Developing our argument and persuasion</a:t>
            </a:r>
            <a:endParaRPr lang="en-US"/>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GB"/>
              <a:t>07/03/2024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GB"/>
              <a:t>L1G2I: 3.2 – Developing our argument and persuasion</a:t>
            </a:r>
            <a:endParaRPr lang="en-US"/>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GB"/>
              <a:t>07/03/2024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GB"/>
              <a:t>L1G2I: 3.2 – Developing our argument and persuasion</a:t>
            </a:r>
            <a:endParaRPr lang="en-US"/>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GB"/>
              <a:t>07/03/2024</a:t>
            </a:r>
          </a:p>
        </p:txBody>
      </p:sp>
      <p:sp>
        <p:nvSpPr>
          <p:cNvPr id="4" name="Footer Placeholder 3"/>
          <p:cNvSpPr>
            <a:spLocks noGrp="1"/>
          </p:cNvSpPr>
          <p:nvPr>
            <p:ph type="ftr" sz="quarter" idx="11"/>
          </p:nvPr>
        </p:nvSpPr>
        <p:spPr>
          <a:xfrm>
            <a:off x="2411760" y="6356351"/>
            <a:ext cx="3086100" cy="365125"/>
          </a:xfrm>
        </p:spPr>
        <p:txBody>
          <a:bodyPr/>
          <a:lstStyle/>
          <a:p>
            <a:r>
              <a:rPr lang="en-GB"/>
              <a:t>L1G2I: 3.2 – Developing our argument and persuasion</a:t>
            </a:r>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GB"/>
              <a:t>07/03/2024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GB"/>
              <a:t>L1G2I: 3.2 – Developing our argument and persuasion</a:t>
            </a:r>
            <a:endParaRPr lang="en-US"/>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GB"/>
              <a:t>07/03/2024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GB"/>
              <a:t>L1G2I: 3.2 – Developing our argument and persuasion</a:t>
            </a:r>
            <a:endParaRPr lang="en-US"/>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GB"/>
              <a:t>07/03/2024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GB"/>
              <a:t>L1G2I: 3.2 – Developing our argument and persuasion</a:t>
            </a:r>
            <a:endParaRPr lang="en-US"/>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GB"/>
              <a:t>L1G2I: 3.2 – Developing our argument and persuasion</a:t>
            </a:r>
            <a:endParaRPr lang="en-US"/>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GB"/>
              <a:t>L1G2I: 3.2 – Developing our argument and persuasion</a:t>
            </a:r>
            <a:endParaRPr lang="en-US"/>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3.2 – Developing our argument and persuasion</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a:t>L1G2I: 3.2 – Developing our argument and persuasion</a:t>
            </a:r>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3.2 – Developing our argument and persuasion</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L1G2I: 3.2 – Developing our argument and persuasion</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a:t>07/03/2024</a:t>
            </a:r>
          </a:p>
        </p:txBody>
      </p:sp>
      <p:sp>
        <p:nvSpPr>
          <p:cNvPr id="8" name="Footer Placeholder 7"/>
          <p:cNvSpPr>
            <a:spLocks noGrp="1"/>
          </p:cNvSpPr>
          <p:nvPr>
            <p:ph type="ftr" sz="quarter" idx="11"/>
          </p:nvPr>
        </p:nvSpPr>
        <p:spPr/>
        <p:txBody>
          <a:bodyPr/>
          <a:lstStyle/>
          <a:p>
            <a:r>
              <a:rPr lang="en-GB"/>
              <a:t>L1G2I: 3.2 – Developing our argument and persuasion</a:t>
            </a:r>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a:t>L1G2I: 3.2 – Developing our argument and persuasion</a:t>
            </a:r>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07/03/2024</a:t>
            </a:r>
          </a:p>
        </p:txBody>
      </p:sp>
      <p:sp>
        <p:nvSpPr>
          <p:cNvPr id="3" name="Footer Placeholder 2"/>
          <p:cNvSpPr>
            <a:spLocks noGrp="1"/>
          </p:cNvSpPr>
          <p:nvPr>
            <p:ph type="ftr" sz="quarter" idx="11"/>
          </p:nvPr>
        </p:nvSpPr>
        <p:spPr/>
        <p:txBody>
          <a:bodyPr/>
          <a:lstStyle/>
          <a:p>
            <a:r>
              <a:rPr lang="en-GB"/>
              <a:t>L1G2I: 3.2 – Developing our argument and persuasion</a:t>
            </a:r>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a:t>07/03/2024</a:t>
            </a:r>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L1G2I: 3.2 – Developing our argument and persuasion</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07/03/2024</a:t>
            </a:r>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L1G2I: 3.2 – Developing our argument and persuasion</a:t>
            </a:r>
            <a:endParaRPr lang="en-US"/>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17.jpe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jpeg"/><Relationship Id="rId5" Type="http://schemas.openxmlformats.org/officeDocument/2006/relationships/image" Target="../media/image18.png"/><Relationship Id="rId4"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5.jpeg"/><Relationship Id="rId7"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hyperlink" Target="https://dictionary.cambridge.org/dictionary/english/persuade"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jpe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236912" y="6356351"/>
            <a:ext cx="3703240" cy="365125"/>
          </a:xfrm>
        </p:spPr>
        <p:txBody>
          <a:bodyPr/>
          <a:lstStyle/>
          <a:p>
            <a:r>
              <a:rPr lang="en-GB" dirty="0"/>
              <a:t>ESB-RES-C237</a:t>
            </a:r>
          </a:p>
          <a:p>
            <a:r>
              <a:rPr lang="en-GB" dirty="0"/>
              <a:t>L1G2-Speech to Inform-3.2-PPT-Developing our argument and persuasion</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052736"/>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2 – Present an argument</a:t>
            </a:r>
          </a:p>
        </p:txBody>
      </p:sp>
      <p:sp>
        <p:nvSpPr>
          <p:cNvPr id="2" name="Rectangle 1">
            <a:extLst>
              <a:ext uri="{FF2B5EF4-FFF2-40B4-BE49-F238E27FC236}">
                <a16:creationId xmlns:a16="http://schemas.microsoft.com/office/drawing/2014/main" id="{99D1078A-C66D-48F3-9603-61AA1E82CA34}"/>
              </a:ext>
            </a:extLst>
          </p:cNvPr>
          <p:cNvSpPr/>
          <p:nvPr/>
        </p:nvSpPr>
        <p:spPr>
          <a:xfrm>
            <a:off x="346497" y="1844824"/>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200" b="1" i="1" dirty="0"/>
              <a:t>Lesson Objective: to develop your argument with persuasion</a:t>
            </a:r>
          </a:p>
        </p:txBody>
      </p:sp>
      <p:sp>
        <p:nvSpPr>
          <p:cNvPr id="8" name="Rectangle 7">
            <a:extLst>
              <a:ext uri="{FF2B5EF4-FFF2-40B4-BE49-F238E27FC236}">
                <a16:creationId xmlns:a16="http://schemas.microsoft.com/office/drawing/2014/main" id="{1D802D75-4751-4BB2-B5BD-7B9278E0C5BA}"/>
              </a:ext>
            </a:extLst>
          </p:cNvPr>
          <p:cNvSpPr/>
          <p:nvPr/>
        </p:nvSpPr>
        <p:spPr>
          <a:xfrm>
            <a:off x="346497" y="2780928"/>
            <a:ext cx="8496944" cy="307136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this lesson, you should have:</a:t>
            </a:r>
          </a:p>
          <a:p>
            <a:endParaRPr lang="en-GB" b="1" i="1" dirty="0"/>
          </a:p>
          <a:p>
            <a:pPr marL="285750" indent="-285750">
              <a:buFont typeface="Arial" panose="020B0604020202020204" pitchFamily="34" charset="0"/>
              <a:buChar char="•"/>
            </a:pPr>
            <a:r>
              <a:rPr lang="en-GB" i="1" dirty="0"/>
              <a:t>Explored ways to use language to persuade</a:t>
            </a:r>
          </a:p>
          <a:p>
            <a:pPr marL="285750" indent="-285750">
              <a:buFont typeface="Arial" panose="020B0604020202020204" pitchFamily="34" charset="0"/>
              <a:buChar char="•"/>
            </a:pPr>
            <a:r>
              <a:rPr lang="en-GB" i="1" dirty="0"/>
              <a:t>Learned what an argument is and how you can structure one</a:t>
            </a:r>
          </a:p>
          <a:p>
            <a:pPr marL="285750" indent="-285750">
              <a:buFont typeface="Arial" panose="020B0604020202020204" pitchFamily="34" charset="0"/>
              <a:buChar char="•"/>
            </a:pPr>
            <a:r>
              <a:rPr lang="en-GB" i="1" dirty="0"/>
              <a:t>Planned out the main points of your argument</a:t>
            </a:r>
            <a:br>
              <a:rPr lang="en-GB" b="1" i="1" dirty="0"/>
            </a:br>
            <a:endParaRPr lang="en-GB" b="1" i="1" dirty="0"/>
          </a:p>
        </p:txBody>
      </p:sp>
      <p:pic>
        <p:nvPicPr>
          <p:cNvPr id="7" name="Picture 6" descr="A black x on a white background&#10;&#10;Description automatically generated">
            <a:extLst>
              <a:ext uri="{FF2B5EF4-FFF2-40B4-BE49-F238E27FC236}">
                <a16:creationId xmlns:a16="http://schemas.microsoft.com/office/drawing/2014/main" id="{D55A85B8-9698-F6E5-E04C-B80AE76A365F}"/>
              </a:ext>
            </a:extLst>
          </p:cNvPr>
          <p:cNvPicPr>
            <a:picLocks noChangeAspect="1"/>
          </p:cNvPicPr>
          <p:nvPr/>
        </p:nvPicPr>
        <p:blipFill>
          <a:blip r:embed="rId3"/>
          <a:stretch>
            <a:fillRect/>
          </a:stretch>
        </p:blipFill>
        <p:spPr>
          <a:xfrm>
            <a:off x="8498226" y="6180334"/>
            <a:ext cx="495300" cy="533400"/>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F33FC-B46C-D748-512C-92C4DB1EECAA}"/>
              </a:ext>
            </a:extLst>
          </p:cNvPr>
          <p:cNvSpPr>
            <a:spLocks noGrp="1"/>
          </p:cNvSpPr>
          <p:nvPr>
            <p:ph type="title"/>
          </p:nvPr>
        </p:nvSpPr>
        <p:spPr>
          <a:xfrm>
            <a:off x="323528" y="1052736"/>
            <a:ext cx="7886700" cy="648072"/>
          </a:xfrm>
        </p:spPr>
        <p:txBody>
          <a:bodyPr>
            <a:normAutofit/>
          </a:bodyPr>
          <a:lstStyle/>
          <a:p>
            <a:r>
              <a:rPr lang="en-GB" sz="3200" b="1" i="1" dirty="0">
                <a:latin typeface="+mn-lt"/>
              </a:rPr>
              <a:t>The cornerstones of persuasion</a:t>
            </a:r>
          </a:p>
        </p:txBody>
      </p:sp>
      <p:sp>
        <p:nvSpPr>
          <p:cNvPr id="3" name="Date Placeholder 2">
            <a:extLst>
              <a:ext uri="{FF2B5EF4-FFF2-40B4-BE49-F238E27FC236}">
                <a16:creationId xmlns:a16="http://schemas.microsoft.com/office/drawing/2014/main" id="{4A21C15A-6738-71E2-1163-978863FE4157}"/>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2F3026D3-1E86-2323-8852-F9E653D7EBBA}"/>
              </a:ext>
            </a:extLst>
          </p:cNvPr>
          <p:cNvSpPr>
            <a:spLocks noGrp="1"/>
          </p:cNvSpPr>
          <p:nvPr>
            <p:ph type="ftr" sz="quarter" idx="11"/>
          </p:nvPr>
        </p:nvSpPr>
        <p:spPr>
          <a:xfrm>
            <a:off x="2411760" y="6356351"/>
            <a:ext cx="3672408" cy="365125"/>
          </a:xfrm>
        </p:spPr>
        <p:txBody>
          <a:bodyPr/>
          <a:lstStyle/>
          <a:p>
            <a:r>
              <a:rPr lang="en-GB" dirty="0"/>
              <a:t>ESB-RES-C237</a:t>
            </a:r>
          </a:p>
          <a:p>
            <a:r>
              <a:rPr lang="en-GB" dirty="0"/>
              <a:t>L1G2-Speech to Inform-3.2-PPT-Developing our argument and persuasion</a:t>
            </a:r>
          </a:p>
        </p:txBody>
      </p:sp>
      <p:sp>
        <p:nvSpPr>
          <p:cNvPr id="5" name="Slide Number Placeholder 4">
            <a:extLst>
              <a:ext uri="{FF2B5EF4-FFF2-40B4-BE49-F238E27FC236}">
                <a16:creationId xmlns:a16="http://schemas.microsoft.com/office/drawing/2014/main" id="{56BB5E8C-A4AF-4A04-D2D3-DD33E7FD64A1}"/>
              </a:ext>
            </a:extLst>
          </p:cNvPr>
          <p:cNvSpPr>
            <a:spLocks noGrp="1"/>
          </p:cNvSpPr>
          <p:nvPr>
            <p:ph type="sldNum" sz="quarter" idx="12"/>
          </p:nvPr>
        </p:nvSpPr>
        <p:spPr/>
        <p:txBody>
          <a:bodyPr/>
          <a:lstStyle/>
          <a:p>
            <a:fld id="{EFC07C4F-4DD7-4452-9CBE-7B4BC77324C7}" type="slidenum">
              <a:rPr lang="en-GB" smtClean="0"/>
              <a:t>10</a:t>
            </a:fld>
            <a:endParaRPr lang="en-GB"/>
          </a:p>
        </p:txBody>
      </p:sp>
      <p:sp>
        <p:nvSpPr>
          <p:cNvPr id="23" name="Rectangle 22">
            <a:extLst>
              <a:ext uri="{FF2B5EF4-FFF2-40B4-BE49-F238E27FC236}">
                <a16:creationId xmlns:a16="http://schemas.microsoft.com/office/drawing/2014/main" id="{A738F880-0BC1-FA98-7E44-6B9335830B27}"/>
              </a:ext>
            </a:extLst>
          </p:cNvPr>
          <p:cNvSpPr/>
          <p:nvPr/>
        </p:nvSpPr>
        <p:spPr>
          <a:xfrm>
            <a:off x="395536" y="1700808"/>
            <a:ext cx="2057400" cy="694462"/>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Ethos</a:t>
            </a:r>
          </a:p>
        </p:txBody>
      </p:sp>
      <p:sp>
        <p:nvSpPr>
          <p:cNvPr id="24" name="Rectangle 23">
            <a:extLst>
              <a:ext uri="{FF2B5EF4-FFF2-40B4-BE49-F238E27FC236}">
                <a16:creationId xmlns:a16="http://schemas.microsoft.com/office/drawing/2014/main" id="{77A2399E-D694-F0F6-8574-0A84520B4689}"/>
              </a:ext>
            </a:extLst>
          </p:cNvPr>
          <p:cNvSpPr/>
          <p:nvPr/>
        </p:nvSpPr>
        <p:spPr>
          <a:xfrm>
            <a:off x="2582136" y="1700808"/>
            <a:ext cx="2057400" cy="694462"/>
          </a:xfrm>
          <a:prstGeom prst="rect">
            <a:avLst/>
          </a:prstGeom>
          <a:solidFill>
            <a:srgbClr val="FED008"/>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Pathos</a:t>
            </a:r>
          </a:p>
        </p:txBody>
      </p:sp>
      <p:sp>
        <p:nvSpPr>
          <p:cNvPr id="25" name="Rectangle 24">
            <a:extLst>
              <a:ext uri="{FF2B5EF4-FFF2-40B4-BE49-F238E27FC236}">
                <a16:creationId xmlns:a16="http://schemas.microsoft.com/office/drawing/2014/main" id="{8AC56A6C-A57E-EB44-EA8B-45DC68E28494}"/>
              </a:ext>
            </a:extLst>
          </p:cNvPr>
          <p:cNvSpPr/>
          <p:nvPr/>
        </p:nvSpPr>
        <p:spPr>
          <a:xfrm>
            <a:off x="4768736" y="1700808"/>
            <a:ext cx="2057400" cy="694462"/>
          </a:xfrm>
          <a:prstGeom prst="rect">
            <a:avLst/>
          </a:prstGeom>
          <a:solidFill>
            <a:srgbClr val="C3D8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Logos</a:t>
            </a:r>
          </a:p>
        </p:txBody>
      </p:sp>
      <p:sp>
        <p:nvSpPr>
          <p:cNvPr id="6" name="Rectangle 5">
            <a:extLst>
              <a:ext uri="{FF2B5EF4-FFF2-40B4-BE49-F238E27FC236}">
                <a16:creationId xmlns:a16="http://schemas.microsoft.com/office/drawing/2014/main" id="{06B5CB54-310C-6D3A-EEF1-49132690D8F2}"/>
              </a:ext>
            </a:extLst>
          </p:cNvPr>
          <p:cNvSpPr/>
          <p:nvPr/>
        </p:nvSpPr>
        <p:spPr>
          <a:xfrm>
            <a:off x="542878" y="2525863"/>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Testimonial </a:t>
            </a:r>
          </a:p>
        </p:txBody>
      </p:sp>
      <p:sp>
        <p:nvSpPr>
          <p:cNvPr id="7" name="Rectangle 6">
            <a:extLst>
              <a:ext uri="{FF2B5EF4-FFF2-40B4-BE49-F238E27FC236}">
                <a16:creationId xmlns:a16="http://schemas.microsoft.com/office/drawing/2014/main" id="{89FB6CB7-CF10-BCCB-8F30-270467D1693C}"/>
              </a:ext>
            </a:extLst>
          </p:cNvPr>
          <p:cNvSpPr/>
          <p:nvPr/>
        </p:nvSpPr>
        <p:spPr>
          <a:xfrm>
            <a:off x="542878" y="3422619"/>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Expert opinion</a:t>
            </a:r>
          </a:p>
        </p:txBody>
      </p:sp>
      <p:sp>
        <p:nvSpPr>
          <p:cNvPr id="8" name="Rectangle 7">
            <a:extLst>
              <a:ext uri="{FF2B5EF4-FFF2-40B4-BE49-F238E27FC236}">
                <a16:creationId xmlns:a16="http://schemas.microsoft.com/office/drawing/2014/main" id="{8D79EE28-122E-5725-9C1B-83DFC0C419E3}"/>
              </a:ext>
            </a:extLst>
          </p:cNvPr>
          <p:cNvSpPr/>
          <p:nvPr/>
        </p:nvSpPr>
        <p:spPr>
          <a:xfrm>
            <a:off x="542878" y="4319375"/>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Counterargument </a:t>
            </a:r>
          </a:p>
        </p:txBody>
      </p:sp>
      <p:sp>
        <p:nvSpPr>
          <p:cNvPr id="9" name="Rectangle 8">
            <a:extLst>
              <a:ext uri="{FF2B5EF4-FFF2-40B4-BE49-F238E27FC236}">
                <a16:creationId xmlns:a16="http://schemas.microsoft.com/office/drawing/2014/main" id="{F579C474-8A19-DB8C-4629-E5ED82D10176}"/>
              </a:ext>
            </a:extLst>
          </p:cNvPr>
          <p:cNvSpPr/>
          <p:nvPr/>
        </p:nvSpPr>
        <p:spPr>
          <a:xfrm>
            <a:off x="542878" y="2974241"/>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Facts</a:t>
            </a:r>
          </a:p>
        </p:txBody>
      </p:sp>
      <p:sp>
        <p:nvSpPr>
          <p:cNvPr id="10" name="Rectangle 9">
            <a:extLst>
              <a:ext uri="{FF2B5EF4-FFF2-40B4-BE49-F238E27FC236}">
                <a16:creationId xmlns:a16="http://schemas.microsoft.com/office/drawing/2014/main" id="{1AD29F07-699D-7B37-251D-F69C256D1E3A}"/>
              </a:ext>
            </a:extLst>
          </p:cNvPr>
          <p:cNvSpPr/>
          <p:nvPr/>
        </p:nvSpPr>
        <p:spPr>
          <a:xfrm>
            <a:off x="542878" y="3870997"/>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Direct address</a:t>
            </a:r>
          </a:p>
        </p:txBody>
      </p:sp>
      <p:sp>
        <p:nvSpPr>
          <p:cNvPr id="11" name="Rectangle 10">
            <a:extLst>
              <a:ext uri="{FF2B5EF4-FFF2-40B4-BE49-F238E27FC236}">
                <a16:creationId xmlns:a16="http://schemas.microsoft.com/office/drawing/2014/main" id="{D8DF6B5B-43B5-0C08-5F63-ECBBB0341098}"/>
              </a:ext>
            </a:extLst>
          </p:cNvPr>
          <p:cNvSpPr/>
          <p:nvPr/>
        </p:nvSpPr>
        <p:spPr>
          <a:xfrm>
            <a:off x="542878" y="4767751"/>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Flattery</a:t>
            </a:r>
          </a:p>
        </p:txBody>
      </p:sp>
      <p:sp>
        <p:nvSpPr>
          <p:cNvPr id="12" name="Rectangle 11">
            <a:extLst>
              <a:ext uri="{FF2B5EF4-FFF2-40B4-BE49-F238E27FC236}">
                <a16:creationId xmlns:a16="http://schemas.microsoft.com/office/drawing/2014/main" id="{E3161524-2396-5DDC-2B63-E1B83718B28C}"/>
              </a:ext>
            </a:extLst>
          </p:cNvPr>
          <p:cNvSpPr/>
          <p:nvPr/>
        </p:nvSpPr>
        <p:spPr>
          <a:xfrm>
            <a:off x="2690085" y="2525863"/>
            <a:ext cx="1817630" cy="365125"/>
          </a:xfrm>
          <a:prstGeom prst="rect">
            <a:avLst/>
          </a:prstGeom>
          <a:solidFill>
            <a:srgbClr val="FED008"/>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Rhetorical questions</a:t>
            </a:r>
          </a:p>
        </p:txBody>
      </p:sp>
      <p:sp>
        <p:nvSpPr>
          <p:cNvPr id="13" name="Rectangle 12">
            <a:extLst>
              <a:ext uri="{FF2B5EF4-FFF2-40B4-BE49-F238E27FC236}">
                <a16:creationId xmlns:a16="http://schemas.microsoft.com/office/drawing/2014/main" id="{53D1DDEB-0FAB-C844-184A-DF7D2341B44B}"/>
              </a:ext>
            </a:extLst>
          </p:cNvPr>
          <p:cNvSpPr/>
          <p:nvPr/>
        </p:nvSpPr>
        <p:spPr>
          <a:xfrm>
            <a:off x="2690085" y="3420903"/>
            <a:ext cx="1817630" cy="365125"/>
          </a:xfrm>
          <a:prstGeom prst="rect">
            <a:avLst/>
          </a:prstGeom>
          <a:solidFill>
            <a:srgbClr val="FED008"/>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Storytelling/anecdotes </a:t>
            </a:r>
          </a:p>
        </p:txBody>
      </p:sp>
      <p:sp>
        <p:nvSpPr>
          <p:cNvPr id="15" name="Rectangle 14">
            <a:extLst>
              <a:ext uri="{FF2B5EF4-FFF2-40B4-BE49-F238E27FC236}">
                <a16:creationId xmlns:a16="http://schemas.microsoft.com/office/drawing/2014/main" id="{A0729099-AB7F-36C5-1B41-91407ABE32A0}"/>
              </a:ext>
            </a:extLst>
          </p:cNvPr>
          <p:cNvSpPr/>
          <p:nvPr/>
        </p:nvSpPr>
        <p:spPr>
          <a:xfrm>
            <a:off x="2690085" y="2973383"/>
            <a:ext cx="1817630" cy="365125"/>
          </a:xfrm>
          <a:prstGeom prst="rect">
            <a:avLst/>
          </a:prstGeom>
          <a:solidFill>
            <a:srgbClr val="FED008"/>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Emotive language</a:t>
            </a:r>
          </a:p>
        </p:txBody>
      </p:sp>
      <p:sp>
        <p:nvSpPr>
          <p:cNvPr id="16" name="Rectangle 15">
            <a:extLst>
              <a:ext uri="{FF2B5EF4-FFF2-40B4-BE49-F238E27FC236}">
                <a16:creationId xmlns:a16="http://schemas.microsoft.com/office/drawing/2014/main" id="{C161D795-799A-523E-EF81-2965C1201FF9}"/>
              </a:ext>
            </a:extLst>
          </p:cNvPr>
          <p:cNvSpPr/>
          <p:nvPr/>
        </p:nvSpPr>
        <p:spPr>
          <a:xfrm>
            <a:off x="2690085" y="3868423"/>
            <a:ext cx="1817630" cy="365125"/>
          </a:xfrm>
          <a:prstGeom prst="rect">
            <a:avLst/>
          </a:prstGeom>
          <a:solidFill>
            <a:srgbClr val="FED008"/>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Powerful vocabulary</a:t>
            </a:r>
          </a:p>
        </p:txBody>
      </p:sp>
      <p:sp>
        <p:nvSpPr>
          <p:cNvPr id="17" name="Rectangle 16">
            <a:extLst>
              <a:ext uri="{FF2B5EF4-FFF2-40B4-BE49-F238E27FC236}">
                <a16:creationId xmlns:a16="http://schemas.microsoft.com/office/drawing/2014/main" id="{0491F588-6C1A-A251-FC33-40386D1F635C}"/>
              </a:ext>
            </a:extLst>
          </p:cNvPr>
          <p:cNvSpPr/>
          <p:nvPr/>
        </p:nvSpPr>
        <p:spPr>
          <a:xfrm>
            <a:off x="2690085" y="4763463"/>
            <a:ext cx="1817630" cy="365125"/>
          </a:xfrm>
          <a:prstGeom prst="rect">
            <a:avLst/>
          </a:prstGeom>
          <a:solidFill>
            <a:srgbClr val="FED008"/>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Exaggeration/hyperbole</a:t>
            </a:r>
          </a:p>
        </p:txBody>
      </p:sp>
      <p:sp>
        <p:nvSpPr>
          <p:cNvPr id="18" name="Rectangle 17">
            <a:extLst>
              <a:ext uri="{FF2B5EF4-FFF2-40B4-BE49-F238E27FC236}">
                <a16:creationId xmlns:a16="http://schemas.microsoft.com/office/drawing/2014/main" id="{DB9068E5-EEF1-C307-7DEF-363C80B45409}"/>
              </a:ext>
            </a:extLst>
          </p:cNvPr>
          <p:cNvSpPr/>
          <p:nvPr/>
        </p:nvSpPr>
        <p:spPr>
          <a:xfrm>
            <a:off x="2690085" y="5210983"/>
            <a:ext cx="1817630" cy="365125"/>
          </a:xfrm>
          <a:prstGeom prst="rect">
            <a:avLst/>
          </a:prstGeom>
          <a:solidFill>
            <a:srgbClr val="FED008"/>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Call to action</a:t>
            </a:r>
          </a:p>
        </p:txBody>
      </p:sp>
      <p:sp>
        <p:nvSpPr>
          <p:cNvPr id="19" name="Rectangle 18">
            <a:extLst>
              <a:ext uri="{FF2B5EF4-FFF2-40B4-BE49-F238E27FC236}">
                <a16:creationId xmlns:a16="http://schemas.microsoft.com/office/drawing/2014/main" id="{1244E7E5-872A-6510-36F1-2C64742016FF}"/>
              </a:ext>
            </a:extLst>
          </p:cNvPr>
          <p:cNvSpPr/>
          <p:nvPr/>
        </p:nvSpPr>
        <p:spPr>
          <a:xfrm>
            <a:off x="2690085" y="4315943"/>
            <a:ext cx="1817630" cy="365125"/>
          </a:xfrm>
          <a:prstGeom prst="rect">
            <a:avLst/>
          </a:prstGeom>
          <a:solidFill>
            <a:srgbClr val="FED008"/>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Alliteration </a:t>
            </a:r>
          </a:p>
        </p:txBody>
      </p:sp>
      <p:sp>
        <p:nvSpPr>
          <p:cNvPr id="21" name="Rectangle 20">
            <a:extLst>
              <a:ext uri="{FF2B5EF4-FFF2-40B4-BE49-F238E27FC236}">
                <a16:creationId xmlns:a16="http://schemas.microsoft.com/office/drawing/2014/main" id="{9FC14BE9-83B0-E7D9-A88A-5AFB55DFD257}"/>
              </a:ext>
            </a:extLst>
          </p:cNvPr>
          <p:cNvSpPr/>
          <p:nvPr/>
        </p:nvSpPr>
        <p:spPr>
          <a:xfrm>
            <a:off x="4852212" y="2525863"/>
            <a:ext cx="1817630" cy="365125"/>
          </a:xfrm>
          <a:prstGeom prst="rect">
            <a:avLst/>
          </a:prstGeom>
          <a:solidFill>
            <a:srgbClr val="C3D8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Data/statistics</a:t>
            </a:r>
          </a:p>
        </p:txBody>
      </p:sp>
      <p:sp>
        <p:nvSpPr>
          <p:cNvPr id="26" name="Rectangle 25">
            <a:extLst>
              <a:ext uri="{FF2B5EF4-FFF2-40B4-BE49-F238E27FC236}">
                <a16:creationId xmlns:a16="http://schemas.microsoft.com/office/drawing/2014/main" id="{F0283E7B-A2F0-6C44-5F52-FBE96C5AA79A}"/>
              </a:ext>
            </a:extLst>
          </p:cNvPr>
          <p:cNvSpPr/>
          <p:nvPr/>
        </p:nvSpPr>
        <p:spPr>
          <a:xfrm>
            <a:off x="4852212" y="3424161"/>
            <a:ext cx="1817630" cy="365125"/>
          </a:xfrm>
          <a:prstGeom prst="rect">
            <a:avLst/>
          </a:prstGeom>
          <a:solidFill>
            <a:srgbClr val="C3D8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Opinions</a:t>
            </a:r>
          </a:p>
        </p:txBody>
      </p:sp>
      <p:sp>
        <p:nvSpPr>
          <p:cNvPr id="30" name="Rectangle 29">
            <a:extLst>
              <a:ext uri="{FF2B5EF4-FFF2-40B4-BE49-F238E27FC236}">
                <a16:creationId xmlns:a16="http://schemas.microsoft.com/office/drawing/2014/main" id="{AF486824-A1C3-E8A7-DEEF-A600097FFB48}"/>
              </a:ext>
            </a:extLst>
          </p:cNvPr>
          <p:cNvSpPr/>
          <p:nvPr/>
        </p:nvSpPr>
        <p:spPr>
          <a:xfrm>
            <a:off x="4852212" y="4322461"/>
            <a:ext cx="1817630" cy="365125"/>
          </a:xfrm>
          <a:prstGeom prst="rect">
            <a:avLst/>
          </a:prstGeom>
          <a:solidFill>
            <a:srgbClr val="C3D8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Cause and effect</a:t>
            </a:r>
          </a:p>
        </p:txBody>
      </p:sp>
      <p:sp>
        <p:nvSpPr>
          <p:cNvPr id="33" name="Rectangle 32">
            <a:extLst>
              <a:ext uri="{FF2B5EF4-FFF2-40B4-BE49-F238E27FC236}">
                <a16:creationId xmlns:a16="http://schemas.microsoft.com/office/drawing/2014/main" id="{6478F3BD-18D8-0852-22B2-31AE90A8B4EE}"/>
              </a:ext>
            </a:extLst>
          </p:cNvPr>
          <p:cNvSpPr/>
          <p:nvPr/>
        </p:nvSpPr>
        <p:spPr>
          <a:xfrm>
            <a:off x="4852212" y="2975012"/>
            <a:ext cx="1817630" cy="365125"/>
          </a:xfrm>
          <a:prstGeom prst="rect">
            <a:avLst/>
          </a:prstGeom>
          <a:solidFill>
            <a:srgbClr val="C3D8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Facts</a:t>
            </a:r>
          </a:p>
        </p:txBody>
      </p:sp>
      <p:sp>
        <p:nvSpPr>
          <p:cNvPr id="34" name="Rectangle 33">
            <a:extLst>
              <a:ext uri="{FF2B5EF4-FFF2-40B4-BE49-F238E27FC236}">
                <a16:creationId xmlns:a16="http://schemas.microsoft.com/office/drawing/2014/main" id="{99DEB7BF-A2B6-6B26-3295-528456F2EC91}"/>
              </a:ext>
            </a:extLst>
          </p:cNvPr>
          <p:cNvSpPr/>
          <p:nvPr/>
        </p:nvSpPr>
        <p:spPr>
          <a:xfrm>
            <a:off x="4852212" y="3873311"/>
            <a:ext cx="1817630" cy="365125"/>
          </a:xfrm>
          <a:prstGeom prst="rect">
            <a:avLst/>
          </a:prstGeom>
          <a:solidFill>
            <a:srgbClr val="C3D8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Triples </a:t>
            </a:r>
          </a:p>
        </p:txBody>
      </p:sp>
      <p:sp>
        <p:nvSpPr>
          <p:cNvPr id="35" name="Rectangle 34">
            <a:extLst>
              <a:ext uri="{FF2B5EF4-FFF2-40B4-BE49-F238E27FC236}">
                <a16:creationId xmlns:a16="http://schemas.microsoft.com/office/drawing/2014/main" id="{2C129C95-94C7-3CE1-B357-E4FE918C8599}"/>
              </a:ext>
            </a:extLst>
          </p:cNvPr>
          <p:cNvSpPr/>
          <p:nvPr/>
        </p:nvSpPr>
        <p:spPr>
          <a:xfrm>
            <a:off x="4852212" y="4771611"/>
            <a:ext cx="1817630" cy="365125"/>
          </a:xfrm>
          <a:prstGeom prst="rect">
            <a:avLst/>
          </a:prstGeom>
          <a:solidFill>
            <a:srgbClr val="C3D8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Evidence and example</a:t>
            </a:r>
          </a:p>
        </p:txBody>
      </p:sp>
      <p:sp>
        <p:nvSpPr>
          <p:cNvPr id="36" name="Rectangle 35">
            <a:extLst>
              <a:ext uri="{FF2B5EF4-FFF2-40B4-BE49-F238E27FC236}">
                <a16:creationId xmlns:a16="http://schemas.microsoft.com/office/drawing/2014/main" id="{D0CB180C-3EE3-1D96-031B-D8985CE338AF}"/>
              </a:ext>
            </a:extLst>
          </p:cNvPr>
          <p:cNvSpPr/>
          <p:nvPr/>
        </p:nvSpPr>
        <p:spPr>
          <a:xfrm>
            <a:off x="4852212" y="5220760"/>
            <a:ext cx="1817630" cy="365125"/>
          </a:xfrm>
          <a:prstGeom prst="rect">
            <a:avLst/>
          </a:prstGeom>
          <a:solidFill>
            <a:srgbClr val="C3D8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Problem-solution</a:t>
            </a:r>
          </a:p>
        </p:txBody>
      </p:sp>
      <p:grpSp>
        <p:nvGrpSpPr>
          <p:cNvPr id="41" name="Group 40">
            <a:extLst>
              <a:ext uri="{FF2B5EF4-FFF2-40B4-BE49-F238E27FC236}">
                <a16:creationId xmlns:a16="http://schemas.microsoft.com/office/drawing/2014/main" id="{B683040D-DECB-9ADA-DE27-B98FF3B4CC9C}"/>
              </a:ext>
            </a:extLst>
          </p:cNvPr>
          <p:cNvGrpSpPr/>
          <p:nvPr/>
        </p:nvGrpSpPr>
        <p:grpSpPr>
          <a:xfrm>
            <a:off x="6838523" y="3305631"/>
            <a:ext cx="2048857" cy="2392611"/>
            <a:chOff x="7282699" y="3160504"/>
            <a:chExt cx="1635758" cy="1757970"/>
          </a:xfrm>
        </p:grpSpPr>
        <p:pic>
          <p:nvPicPr>
            <p:cNvPr id="38" name="Picture 37">
              <a:extLst>
                <a:ext uri="{FF2B5EF4-FFF2-40B4-BE49-F238E27FC236}">
                  <a16:creationId xmlns:a16="http://schemas.microsoft.com/office/drawing/2014/main" id="{02CED44D-FEDE-7870-BFCD-1D82504D98A7}"/>
                </a:ext>
              </a:extLst>
            </p:cNvPr>
            <p:cNvPicPr>
              <a:picLocks noChangeAspect="1"/>
            </p:cNvPicPr>
            <p:nvPr/>
          </p:nvPicPr>
          <p:blipFill>
            <a:blip r:embed="rId3"/>
            <a:stretch>
              <a:fillRect/>
            </a:stretch>
          </p:blipFill>
          <p:spPr>
            <a:xfrm>
              <a:off x="7282699" y="3160504"/>
              <a:ext cx="1635758" cy="1757970"/>
            </a:xfrm>
            <a:prstGeom prst="rect">
              <a:avLst/>
            </a:prstGeom>
          </p:spPr>
        </p:pic>
        <p:pic>
          <p:nvPicPr>
            <p:cNvPr id="40" name="Picture 39">
              <a:extLst>
                <a:ext uri="{FF2B5EF4-FFF2-40B4-BE49-F238E27FC236}">
                  <a16:creationId xmlns:a16="http://schemas.microsoft.com/office/drawing/2014/main" id="{15D0A62F-2421-BC94-B30C-FB5D0931B5AD}"/>
                </a:ext>
              </a:extLst>
            </p:cNvPr>
            <p:cNvPicPr>
              <a:picLocks noChangeAspect="1"/>
            </p:cNvPicPr>
            <p:nvPr/>
          </p:nvPicPr>
          <p:blipFill rotWithShape="1">
            <a:blip r:embed="rId4"/>
            <a:srcRect t="5485" b="11177"/>
            <a:stretch/>
          </p:blipFill>
          <p:spPr>
            <a:xfrm>
              <a:off x="7875430" y="4005064"/>
              <a:ext cx="368978" cy="406793"/>
            </a:xfrm>
            <a:prstGeom prst="ellipse">
              <a:avLst/>
            </a:prstGeom>
          </p:spPr>
        </p:pic>
      </p:grpSp>
      <p:grpSp>
        <p:nvGrpSpPr>
          <p:cNvPr id="47" name="Group 46">
            <a:extLst>
              <a:ext uri="{FF2B5EF4-FFF2-40B4-BE49-F238E27FC236}">
                <a16:creationId xmlns:a16="http://schemas.microsoft.com/office/drawing/2014/main" id="{D899CA1A-9D42-3BA3-2C0F-FAF1E8C9DF84}"/>
              </a:ext>
            </a:extLst>
          </p:cNvPr>
          <p:cNvGrpSpPr/>
          <p:nvPr/>
        </p:nvGrpSpPr>
        <p:grpSpPr>
          <a:xfrm>
            <a:off x="6905432" y="1916832"/>
            <a:ext cx="1962126" cy="1319720"/>
            <a:chOff x="6156176" y="4775069"/>
            <a:chExt cx="2240218" cy="1485478"/>
          </a:xfrm>
        </p:grpSpPr>
        <p:pic>
          <p:nvPicPr>
            <p:cNvPr id="48" name="Picture 47">
              <a:extLst>
                <a:ext uri="{FF2B5EF4-FFF2-40B4-BE49-F238E27FC236}">
                  <a16:creationId xmlns:a16="http://schemas.microsoft.com/office/drawing/2014/main" id="{8F0E630F-ECF3-C9B8-9C89-6196FECBFE7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49" name="TextBox 48">
              <a:extLst>
                <a:ext uri="{FF2B5EF4-FFF2-40B4-BE49-F238E27FC236}">
                  <a16:creationId xmlns:a16="http://schemas.microsoft.com/office/drawing/2014/main" id="{1D54023D-3EE7-BA09-C48F-66848BD35250}"/>
                </a:ext>
              </a:extLst>
            </p:cNvPr>
            <p:cNvSpPr txBox="1"/>
            <p:nvPr/>
          </p:nvSpPr>
          <p:spPr>
            <a:xfrm>
              <a:off x="6209937" y="4906418"/>
              <a:ext cx="2186457" cy="831441"/>
            </a:xfrm>
            <a:prstGeom prst="rect">
              <a:avLst/>
            </a:prstGeom>
            <a:noFill/>
          </p:spPr>
          <p:txBody>
            <a:bodyPr wrap="square" lIns="144000" rIns="144000" rtlCol="0">
              <a:spAutoFit/>
            </a:bodyPr>
            <a:lstStyle/>
            <a:p>
              <a:r>
                <a:rPr lang="en-GB" sz="1050" dirty="0"/>
                <a:t>This isn’t definitive – there are more techniques out there, and they can all be used for different purposes.</a:t>
              </a:r>
            </a:p>
          </p:txBody>
        </p:sp>
      </p:grpSp>
      <p:sp>
        <p:nvSpPr>
          <p:cNvPr id="50" name="Rectangle 49">
            <a:extLst>
              <a:ext uri="{FF2B5EF4-FFF2-40B4-BE49-F238E27FC236}">
                <a16:creationId xmlns:a16="http://schemas.microsoft.com/office/drawing/2014/main" id="{BAA31DAB-DA9E-7B7A-2C5B-16574A5BA89E}"/>
              </a:ext>
            </a:extLst>
          </p:cNvPr>
          <p:cNvSpPr/>
          <p:nvPr/>
        </p:nvSpPr>
        <p:spPr>
          <a:xfrm>
            <a:off x="323528" y="5805264"/>
            <a:ext cx="8496944" cy="303600"/>
          </a:xfrm>
          <a:prstGeom prst="rect">
            <a:avLst/>
          </a:prstGeom>
          <a:solidFill>
            <a:srgbClr val="E4141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i="1" dirty="0"/>
              <a:t>See the persuasive techniques cheat sheet in the workbook for further information</a:t>
            </a:r>
          </a:p>
        </p:txBody>
      </p:sp>
      <p:pic>
        <p:nvPicPr>
          <p:cNvPr id="14" name="Picture 13" descr="A black x on a white background&#10;&#10;Description automatically generated">
            <a:extLst>
              <a:ext uri="{FF2B5EF4-FFF2-40B4-BE49-F238E27FC236}">
                <a16:creationId xmlns:a16="http://schemas.microsoft.com/office/drawing/2014/main" id="{DEE4194C-58F0-8E11-E4A4-04BADFF71E11}"/>
              </a:ext>
            </a:extLst>
          </p:cNvPr>
          <p:cNvPicPr>
            <a:picLocks noChangeAspect="1"/>
          </p:cNvPicPr>
          <p:nvPr/>
        </p:nvPicPr>
        <p:blipFill>
          <a:blip r:embed="rId6"/>
          <a:stretch>
            <a:fillRect/>
          </a:stretch>
        </p:blipFill>
        <p:spPr>
          <a:xfrm>
            <a:off x="8523912" y="6180334"/>
            <a:ext cx="495300" cy="533400"/>
          </a:xfrm>
          <a:prstGeom prst="rect">
            <a:avLst/>
          </a:prstGeom>
        </p:spPr>
      </p:pic>
    </p:spTree>
    <p:extLst>
      <p:ext uri="{BB962C8B-B14F-4D97-AF65-F5344CB8AC3E}">
        <p14:creationId xmlns:p14="http://schemas.microsoft.com/office/powerpoint/2010/main" val="41979191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3D6CA257-A912-2857-E8B6-7AFC0FD17531}"/>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A1CE534B-1CF8-5A62-07EA-7B8886ADFC26}"/>
              </a:ext>
            </a:extLst>
          </p:cNvPr>
          <p:cNvSpPr>
            <a:spLocks noGrp="1"/>
          </p:cNvSpPr>
          <p:nvPr>
            <p:ph type="ftr" sz="quarter" idx="11"/>
          </p:nvPr>
        </p:nvSpPr>
        <p:spPr>
          <a:xfrm>
            <a:off x="2411760" y="6356351"/>
            <a:ext cx="3600400" cy="365125"/>
          </a:xfrm>
        </p:spPr>
        <p:txBody>
          <a:bodyPr/>
          <a:lstStyle/>
          <a:p>
            <a:r>
              <a:rPr lang="en-GB" dirty="0"/>
              <a:t>ESB-RES-C237</a:t>
            </a:r>
          </a:p>
          <a:p>
            <a:r>
              <a:rPr lang="en-GB" dirty="0"/>
              <a:t>L1G2-Speech to Inform-3.2-PPT-Developing our argument and persuasion</a:t>
            </a:r>
          </a:p>
        </p:txBody>
      </p:sp>
      <p:sp>
        <p:nvSpPr>
          <p:cNvPr id="5" name="Slide Number Placeholder 4">
            <a:extLst>
              <a:ext uri="{FF2B5EF4-FFF2-40B4-BE49-F238E27FC236}">
                <a16:creationId xmlns:a16="http://schemas.microsoft.com/office/drawing/2014/main" id="{89176929-F310-2A51-999B-B85958383A2D}"/>
              </a:ext>
            </a:extLst>
          </p:cNvPr>
          <p:cNvSpPr>
            <a:spLocks noGrp="1"/>
          </p:cNvSpPr>
          <p:nvPr>
            <p:ph type="sldNum" sz="quarter" idx="12"/>
          </p:nvPr>
        </p:nvSpPr>
        <p:spPr/>
        <p:txBody>
          <a:bodyPr/>
          <a:lstStyle/>
          <a:p>
            <a:fld id="{EFC07C4F-4DD7-4452-9CBE-7B4BC77324C7}" type="slidenum">
              <a:rPr lang="en-GB" smtClean="0"/>
              <a:t>11</a:t>
            </a:fld>
            <a:endParaRPr lang="en-GB"/>
          </a:p>
        </p:txBody>
      </p:sp>
      <p:sp>
        <p:nvSpPr>
          <p:cNvPr id="6" name="TextBox 5">
            <a:extLst>
              <a:ext uri="{FF2B5EF4-FFF2-40B4-BE49-F238E27FC236}">
                <a16:creationId xmlns:a16="http://schemas.microsoft.com/office/drawing/2014/main" id="{5AB53CD9-535E-BD29-0EF4-E0E9DC152F1A}"/>
              </a:ext>
            </a:extLst>
          </p:cNvPr>
          <p:cNvSpPr txBox="1"/>
          <p:nvPr/>
        </p:nvSpPr>
        <p:spPr>
          <a:xfrm>
            <a:off x="395536" y="1124743"/>
            <a:ext cx="6336704" cy="461665"/>
          </a:xfrm>
          <a:prstGeom prst="rect">
            <a:avLst/>
          </a:prstGeom>
          <a:noFill/>
        </p:spPr>
        <p:txBody>
          <a:bodyPr wrap="square" rtlCol="0">
            <a:spAutoFit/>
          </a:bodyPr>
          <a:lstStyle/>
          <a:p>
            <a:r>
              <a:rPr lang="en-GB" sz="2400" b="1" i="1" dirty="0"/>
              <a:t>Example</a:t>
            </a:r>
          </a:p>
        </p:txBody>
      </p:sp>
      <p:sp>
        <p:nvSpPr>
          <p:cNvPr id="10" name="Rectangle 9">
            <a:extLst>
              <a:ext uri="{FF2B5EF4-FFF2-40B4-BE49-F238E27FC236}">
                <a16:creationId xmlns:a16="http://schemas.microsoft.com/office/drawing/2014/main" id="{2E2D0E25-BAE1-982E-1643-A09B5B733487}"/>
              </a:ext>
            </a:extLst>
          </p:cNvPr>
          <p:cNvSpPr/>
          <p:nvPr/>
        </p:nvSpPr>
        <p:spPr>
          <a:xfrm>
            <a:off x="323528" y="1714327"/>
            <a:ext cx="3600400" cy="3971735"/>
          </a:xfrm>
          <a:prstGeom prst="rect">
            <a:avLst/>
          </a:prstGeom>
          <a:ln>
            <a:noFill/>
          </a:ln>
        </p:spPr>
        <p:style>
          <a:lnRef idx="2">
            <a:schemeClr val="dk1"/>
          </a:lnRef>
          <a:fillRef idx="1">
            <a:schemeClr val="lt1"/>
          </a:fillRef>
          <a:effectRef idx="0">
            <a:schemeClr val="dk1"/>
          </a:effectRef>
          <a:fontRef idx="minor">
            <a:schemeClr val="dk1"/>
          </a:fontRef>
        </p:style>
        <p:txBody>
          <a:bodyPr rtlCol="0" anchor="t"/>
          <a:lstStyle/>
          <a:p>
            <a:r>
              <a:rPr lang="en-GB" sz="1200" dirty="0"/>
              <a:t>Read the example, where a learner is persuading their parents to get a dog. </a:t>
            </a:r>
          </a:p>
          <a:p>
            <a:endParaRPr lang="en-GB" sz="1200" dirty="0"/>
          </a:p>
          <a:p>
            <a:r>
              <a:rPr lang="en-GB" sz="1200" dirty="0"/>
              <a:t>Highlight or underline anywhere you see a persuasive technique used.</a:t>
            </a:r>
          </a:p>
          <a:p>
            <a:endParaRPr lang="en-GB" sz="1200" dirty="0"/>
          </a:p>
          <a:p>
            <a:r>
              <a:rPr lang="en-GB" sz="1200" dirty="0"/>
              <a:t>In the space around the example, label the techniques. Discuss together how these techniques have been used to strengthen the learner’s persuasive argument. </a:t>
            </a:r>
          </a:p>
          <a:p>
            <a:endParaRPr lang="en-GB" sz="1200" dirty="0"/>
          </a:p>
          <a:p>
            <a:r>
              <a:rPr lang="en-GB" sz="1200" dirty="0"/>
              <a:t>You can also think about/discuss how the learner is appealing to ethos, pathos, and logos. </a:t>
            </a:r>
          </a:p>
          <a:p>
            <a:endParaRPr lang="en-GB" sz="1200" dirty="0"/>
          </a:p>
          <a:p>
            <a:r>
              <a:rPr lang="en-GB" sz="1200" dirty="0"/>
              <a:t>We have done an example for you:</a:t>
            </a:r>
          </a:p>
        </p:txBody>
      </p:sp>
      <p:sp>
        <p:nvSpPr>
          <p:cNvPr id="11" name="TextBox 10">
            <a:extLst>
              <a:ext uri="{FF2B5EF4-FFF2-40B4-BE49-F238E27FC236}">
                <a16:creationId xmlns:a16="http://schemas.microsoft.com/office/drawing/2014/main" id="{DF2E4C83-1846-BA76-EBF9-E382832A5E7D}"/>
              </a:ext>
            </a:extLst>
          </p:cNvPr>
          <p:cNvSpPr txBox="1"/>
          <p:nvPr/>
        </p:nvSpPr>
        <p:spPr>
          <a:xfrm>
            <a:off x="4139952" y="1268760"/>
            <a:ext cx="4608512" cy="4862870"/>
          </a:xfrm>
          <a:prstGeom prst="rect">
            <a:avLst/>
          </a:prstGeom>
          <a:solidFill>
            <a:srgbClr val="FDF6D4"/>
          </a:solidFill>
        </p:spPr>
        <p:txBody>
          <a:bodyPr wrap="square">
            <a:spAutoFit/>
          </a:bodyPr>
          <a:lstStyle/>
          <a:p>
            <a:pPr algn="just"/>
            <a:r>
              <a:rPr lang="en-GB" sz="1000" dirty="0"/>
              <a:t>I stand before you today to talk about something truly extraordinary, something that could make our family happier, healthier, and closer than ever before. You've probably thought about it, and I'm here to present some compelling reasons why bringing a dog into our lives is a fantastic idea.</a:t>
            </a:r>
          </a:p>
          <a:p>
            <a:pPr algn="just"/>
            <a:endParaRPr lang="en-GB" sz="1000" dirty="0"/>
          </a:p>
          <a:p>
            <a:pPr algn="just"/>
            <a:r>
              <a:rPr lang="en-GB" sz="1000" dirty="0"/>
              <a:t>Just close your eyes for a moment and imagine the joy and happiness that would fill our home with a furry friend to play with. That warmth and love a dog brings are truly incomparable. Have you ever wondered what it would be like to have a loyal companion who's always excited to see you, no matter what kind of day you've had?</a:t>
            </a:r>
          </a:p>
          <a:p>
            <a:pPr algn="just"/>
            <a:endParaRPr lang="en-GB" sz="1000" dirty="0"/>
          </a:p>
          <a:p>
            <a:pPr algn="just"/>
            <a:r>
              <a:rPr lang="en-GB" sz="1000" dirty="0"/>
              <a:t>Studies show that families with dogs tend to be more active, spending more time outdoors. With a dog, we'd have a reason to go for regular walks, keeping us healthy and fit. Our neighbour, Mrs. Johnson, told me that having a dog has brought so much joy to her family. She said it's been the best decision they've ever made.</a:t>
            </a:r>
          </a:p>
          <a:p>
            <a:pPr algn="just"/>
            <a:endParaRPr lang="en-GB" sz="1000" dirty="0"/>
          </a:p>
          <a:p>
            <a:pPr algn="just"/>
            <a:r>
              <a:rPr lang="en-GB" sz="1000" dirty="0"/>
              <a:t>A dog would be a magnificent addition to our lives, bringing boundless joy and happiness. I've read stories about children who felt more responsible and caring after getting a dog. It's like a friend who teaches us valuable life lessons, like compassion and responsibility.</a:t>
            </a:r>
          </a:p>
          <a:p>
            <a:pPr algn="just"/>
            <a:endParaRPr lang="en-GB" sz="1000" dirty="0"/>
          </a:p>
          <a:p>
            <a:pPr algn="just"/>
            <a:r>
              <a:rPr lang="en-GB" sz="1000" dirty="0">
                <a:highlight>
                  <a:srgbClr val="FFFF00"/>
                </a:highlight>
              </a:rPr>
              <a:t>I know you might worry about the responsibilities, but I'm ready to help take care of the dog. We can make a schedule for feeding, walking, and grooming.</a:t>
            </a:r>
          </a:p>
          <a:p>
            <a:pPr algn="just"/>
            <a:endParaRPr lang="en-GB" sz="1000" dirty="0"/>
          </a:p>
          <a:p>
            <a:pPr algn="just"/>
            <a:r>
              <a:rPr lang="en-GB" sz="1000" dirty="0"/>
              <a:t>Mum, Dad, I really think it's time for us to welcome a loving and loyal dog into our home. Let's take the first step by visiting a local animal shelter this weekend. Together, we can provide a loving home for a dog in need and create wonderful memories as a family.</a:t>
            </a:r>
          </a:p>
          <a:p>
            <a:pPr algn="just"/>
            <a:endParaRPr lang="en-GB" sz="1000" dirty="0"/>
          </a:p>
          <a:p>
            <a:pPr algn="just"/>
            <a:r>
              <a:rPr lang="en-GB" sz="1000" dirty="0"/>
              <a:t>Thank you for considering my heartfelt request. I promise you won't regret having a dog as a member of our family. Let's make our home even more special and filled with happiness.</a:t>
            </a:r>
          </a:p>
        </p:txBody>
      </p:sp>
      <p:cxnSp>
        <p:nvCxnSpPr>
          <p:cNvPr id="13" name="Straight Arrow Connector 12">
            <a:extLst>
              <a:ext uri="{FF2B5EF4-FFF2-40B4-BE49-F238E27FC236}">
                <a16:creationId xmlns:a16="http://schemas.microsoft.com/office/drawing/2014/main" id="{57AAD837-29E0-EDD1-380F-98C03B83C1A6}"/>
              </a:ext>
            </a:extLst>
          </p:cNvPr>
          <p:cNvCxnSpPr/>
          <p:nvPr/>
        </p:nvCxnSpPr>
        <p:spPr>
          <a:xfrm flipH="1">
            <a:off x="3481636" y="4509120"/>
            <a:ext cx="658316" cy="21602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93846B07-B4C9-3B8E-32FC-4DAB46F01354}"/>
              </a:ext>
            </a:extLst>
          </p:cNvPr>
          <p:cNvSpPr txBox="1"/>
          <p:nvPr/>
        </p:nvSpPr>
        <p:spPr>
          <a:xfrm>
            <a:off x="539552" y="4552734"/>
            <a:ext cx="2736304" cy="646331"/>
          </a:xfrm>
          <a:prstGeom prst="rect">
            <a:avLst/>
          </a:prstGeom>
          <a:noFill/>
        </p:spPr>
        <p:txBody>
          <a:bodyPr wrap="square" rtlCol="0">
            <a:spAutoFit/>
          </a:bodyPr>
          <a:lstStyle/>
          <a:p>
            <a:r>
              <a:rPr lang="en-GB" sz="1200" dirty="0">
                <a:highlight>
                  <a:srgbClr val="FFFF00"/>
                </a:highlight>
              </a:rPr>
              <a:t>Counterargument and problem-solution.</a:t>
            </a:r>
          </a:p>
          <a:p>
            <a:endParaRPr lang="en-GB" sz="1200" dirty="0">
              <a:highlight>
                <a:srgbClr val="FFFF00"/>
              </a:highlight>
            </a:endParaRPr>
          </a:p>
          <a:p>
            <a:r>
              <a:rPr lang="en-GB" sz="1200" dirty="0">
                <a:highlight>
                  <a:srgbClr val="FFFF00"/>
                </a:highlight>
              </a:rPr>
              <a:t> </a:t>
            </a:r>
          </a:p>
        </p:txBody>
      </p:sp>
      <p:pic>
        <p:nvPicPr>
          <p:cNvPr id="7" name="Recorded Sound">
            <a:hlinkClick r:id="" action="ppaction://media"/>
            <a:extLst>
              <a:ext uri="{FF2B5EF4-FFF2-40B4-BE49-F238E27FC236}">
                <a16:creationId xmlns:a16="http://schemas.microsoft.com/office/drawing/2014/main" id="{05D450BC-F9BE-3847-C0FC-F4D678E16FC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422238" y="5319961"/>
            <a:ext cx="609600" cy="609600"/>
          </a:xfrm>
          <a:prstGeom prst="rect">
            <a:avLst/>
          </a:prstGeom>
        </p:spPr>
      </p:pic>
      <p:pic>
        <p:nvPicPr>
          <p:cNvPr id="2" name="Picture 1" descr="A black x on a white background&#10;&#10;Description automatically generated">
            <a:extLst>
              <a:ext uri="{FF2B5EF4-FFF2-40B4-BE49-F238E27FC236}">
                <a16:creationId xmlns:a16="http://schemas.microsoft.com/office/drawing/2014/main" id="{01535EF6-3195-282A-2B17-57953C04EEF9}"/>
              </a:ext>
            </a:extLst>
          </p:cNvPr>
          <p:cNvPicPr>
            <a:picLocks noChangeAspect="1"/>
          </p:cNvPicPr>
          <p:nvPr/>
        </p:nvPicPr>
        <p:blipFill>
          <a:blip r:embed="rId6"/>
          <a:stretch>
            <a:fillRect/>
          </a:stretch>
        </p:blipFill>
        <p:spPr>
          <a:xfrm>
            <a:off x="8511069" y="6180334"/>
            <a:ext cx="495300" cy="533400"/>
          </a:xfrm>
          <a:prstGeom prst="rect">
            <a:avLst/>
          </a:prstGeom>
        </p:spPr>
      </p:pic>
    </p:spTree>
    <p:extLst>
      <p:ext uri="{BB962C8B-B14F-4D97-AF65-F5344CB8AC3E}">
        <p14:creationId xmlns:p14="http://schemas.microsoft.com/office/powerpoint/2010/main" val="1650861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7885"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5DE87-C9F0-F914-EB0E-CD5315B36846}"/>
              </a:ext>
            </a:extLst>
          </p:cNvPr>
          <p:cNvSpPr>
            <a:spLocks noGrp="1"/>
          </p:cNvSpPr>
          <p:nvPr>
            <p:ph type="title"/>
          </p:nvPr>
        </p:nvSpPr>
        <p:spPr>
          <a:xfrm>
            <a:off x="323528" y="1105061"/>
            <a:ext cx="7886700" cy="648072"/>
          </a:xfrm>
        </p:spPr>
        <p:txBody>
          <a:bodyPr/>
          <a:lstStyle/>
          <a:p>
            <a:r>
              <a:rPr lang="en-GB" b="1" i="1" dirty="0">
                <a:latin typeface="+mn-lt"/>
              </a:rPr>
              <a:t>Applying this to our argument</a:t>
            </a:r>
          </a:p>
        </p:txBody>
      </p:sp>
      <p:sp>
        <p:nvSpPr>
          <p:cNvPr id="3" name="Date Placeholder 2">
            <a:extLst>
              <a:ext uri="{FF2B5EF4-FFF2-40B4-BE49-F238E27FC236}">
                <a16:creationId xmlns:a16="http://schemas.microsoft.com/office/drawing/2014/main" id="{9CB29BC2-EFC0-7A66-BF66-D0E5C8EF8EBC}"/>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88EB6D77-DA34-72E4-CDC5-86F9713D5AE0}"/>
              </a:ext>
            </a:extLst>
          </p:cNvPr>
          <p:cNvSpPr>
            <a:spLocks noGrp="1"/>
          </p:cNvSpPr>
          <p:nvPr>
            <p:ph type="ftr" sz="quarter" idx="11"/>
          </p:nvPr>
        </p:nvSpPr>
        <p:spPr>
          <a:xfrm>
            <a:off x="2411760" y="6356351"/>
            <a:ext cx="3672408" cy="365125"/>
          </a:xfrm>
        </p:spPr>
        <p:txBody>
          <a:bodyPr/>
          <a:lstStyle/>
          <a:p>
            <a:r>
              <a:rPr lang="en-GB" dirty="0"/>
              <a:t>ESB-RES-C237</a:t>
            </a:r>
          </a:p>
          <a:p>
            <a:r>
              <a:rPr lang="en-GB" dirty="0"/>
              <a:t>L1G2-Speech to Inform-3.2-PPT-Developing our argument and persuasion</a:t>
            </a:r>
          </a:p>
        </p:txBody>
      </p:sp>
      <p:sp>
        <p:nvSpPr>
          <p:cNvPr id="5" name="Slide Number Placeholder 4">
            <a:extLst>
              <a:ext uri="{FF2B5EF4-FFF2-40B4-BE49-F238E27FC236}">
                <a16:creationId xmlns:a16="http://schemas.microsoft.com/office/drawing/2014/main" id="{78A107FB-E7E8-A3F3-6B2C-D30F5183CC90}"/>
              </a:ext>
            </a:extLst>
          </p:cNvPr>
          <p:cNvSpPr>
            <a:spLocks noGrp="1"/>
          </p:cNvSpPr>
          <p:nvPr>
            <p:ph type="sldNum" sz="quarter" idx="12"/>
          </p:nvPr>
        </p:nvSpPr>
        <p:spPr/>
        <p:txBody>
          <a:bodyPr/>
          <a:lstStyle/>
          <a:p>
            <a:fld id="{EFC07C4F-4DD7-4452-9CBE-7B4BC77324C7}" type="slidenum">
              <a:rPr lang="en-GB" smtClean="0"/>
              <a:t>12</a:t>
            </a:fld>
            <a:endParaRPr lang="en-GB"/>
          </a:p>
        </p:txBody>
      </p:sp>
      <p:grpSp>
        <p:nvGrpSpPr>
          <p:cNvPr id="6" name="Group 5">
            <a:extLst>
              <a:ext uri="{FF2B5EF4-FFF2-40B4-BE49-F238E27FC236}">
                <a16:creationId xmlns:a16="http://schemas.microsoft.com/office/drawing/2014/main" id="{3602EF53-6D80-49E1-D2A3-D70EF2432612}"/>
              </a:ext>
            </a:extLst>
          </p:cNvPr>
          <p:cNvGrpSpPr/>
          <p:nvPr/>
        </p:nvGrpSpPr>
        <p:grpSpPr>
          <a:xfrm>
            <a:off x="3275856" y="2780928"/>
            <a:ext cx="2882660" cy="1891892"/>
            <a:chOff x="6156176" y="4775069"/>
            <a:chExt cx="2186457" cy="1485478"/>
          </a:xfrm>
        </p:grpSpPr>
        <p:pic>
          <p:nvPicPr>
            <p:cNvPr id="7" name="Picture 6">
              <a:extLst>
                <a:ext uri="{FF2B5EF4-FFF2-40B4-BE49-F238E27FC236}">
                  <a16:creationId xmlns:a16="http://schemas.microsoft.com/office/drawing/2014/main" id="{BC079304-534C-6339-2202-56A35ADB181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8" name="TextBox 7">
              <a:extLst>
                <a:ext uri="{FF2B5EF4-FFF2-40B4-BE49-F238E27FC236}">
                  <a16:creationId xmlns:a16="http://schemas.microsoft.com/office/drawing/2014/main" id="{AFC1D869-E677-784F-BFDA-5F81DF494ED1}"/>
                </a:ext>
              </a:extLst>
            </p:cNvPr>
            <p:cNvSpPr txBox="1"/>
            <p:nvPr/>
          </p:nvSpPr>
          <p:spPr>
            <a:xfrm>
              <a:off x="6395962" y="5128317"/>
              <a:ext cx="1706885" cy="555819"/>
            </a:xfrm>
            <a:prstGeom prst="rect">
              <a:avLst/>
            </a:prstGeom>
            <a:noFill/>
          </p:spPr>
          <p:txBody>
            <a:bodyPr wrap="square" lIns="144000" rIns="144000" rtlCol="0">
              <a:spAutoFit/>
            </a:bodyPr>
            <a:lstStyle/>
            <a:p>
              <a:pPr algn="ctr"/>
              <a:r>
                <a:rPr lang="en-GB" sz="2000" dirty="0"/>
                <a:t>What actually </a:t>
              </a:r>
              <a:r>
                <a:rPr lang="en-GB" sz="2000" b="1" dirty="0"/>
                <a:t>is</a:t>
              </a:r>
              <a:r>
                <a:rPr lang="en-GB" sz="2000" dirty="0"/>
                <a:t> </a:t>
              </a:r>
              <a:br>
                <a:rPr lang="en-GB" sz="2000" dirty="0"/>
              </a:br>
              <a:r>
                <a:rPr lang="en-GB" sz="2000" dirty="0"/>
                <a:t>an argument?</a:t>
              </a:r>
            </a:p>
          </p:txBody>
        </p:sp>
      </p:grpSp>
      <p:pic>
        <p:nvPicPr>
          <p:cNvPr id="10" name="Picture 9">
            <a:extLst>
              <a:ext uri="{FF2B5EF4-FFF2-40B4-BE49-F238E27FC236}">
                <a16:creationId xmlns:a16="http://schemas.microsoft.com/office/drawing/2014/main" id="{23F268CD-0CF6-9F38-939B-6E655100EBFE}"/>
              </a:ext>
            </a:extLst>
          </p:cNvPr>
          <p:cNvPicPr>
            <a:picLocks noChangeAspect="1"/>
          </p:cNvPicPr>
          <p:nvPr/>
        </p:nvPicPr>
        <p:blipFill>
          <a:blip r:embed="rId4"/>
          <a:stretch>
            <a:fillRect/>
          </a:stretch>
        </p:blipFill>
        <p:spPr>
          <a:xfrm>
            <a:off x="473554" y="4336094"/>
            <a:ext cx="2658286" cy="1785033"/>
          </a:xfrm>
          <a:prstGeom prst="rect">
            <a:avLst/>
          </a:prstGeom>
        </p:spPr>
      </p:pic>
      <p:pic>
        <p:nvPicPr>
          <p:cNvPr id="12" name="Picture 11">
            <a:extLst>
              <a:ext uri="{FF2B5EF4-FFF2-40B4-BE49-F238E27FC236}">
                <a16:creationId xmlns:a16="http://schemas.microsoft.com/office/drawing/2014/main" id="{9BF77AAF-E3BE-AA33-A294-E8807153F6F1}"/>
              </a:ext>
            </a:extLst>
          </p:cNvPr>
          <p:cNvPicPr>
            <a:picLocks noChangeAspect="1"/>
          </p:cNvPicPr>
          <p:nvPr/>
        </p:nvPicPr>
        <p:blipFill>
          <a:blip r:embed="rId5"/>
          <a:stretch>
            <a:fillRect/>
          </a:stretch>
        </p:blipFill>
        <p:spPr>
          <a:xfrm>
            <a:off x="6772597" y="1624964"/>
            <a:ext cx="2047875" cy="1905000"/>
          </a:xfrm>
          <a:prstGeom prst="rect">
            <a:avLst/>
          </a:prstGeom>
        </p:spPr>
      </p:pic>
      <p:pic>
        <p:nvPicPr>
          <p:cNvPr id="14" name="Picture 13">
            <a:extLst>
              <a:ext uri="{FF2B5EF4-FFF2-40B4-BE49-F238E27FC236}">
                <a16:creationId xmlns:a16="http://schemas.microsoft.com/office/drawing/2014/main" id="{D9A95180-69A1-0892-4EAB-A35B869EBE60}"/>
              </a:ext>
            </a:extLst>
          </p:cNvPr>
          <p:cNvPicPr>
            <a:picLocks noChangeAspect="1"/>
          </p:cNvPicPr>
          <p:nvPr/>
        </p:nvPicPr>
        <p:blipFill>
          <a:blip r:embed="rId6"/>
          <a:stretch>
            <a:fillRect/>
          </a:stretch>
        </p:blipFill>
        <p:spPr>
          <a:xfrm>
            <a:off x="6467797" y="4484188"/>
            <a:ext cx="2352675" cy="1685925"/>
          </a:xfrm>
          <a:prstGeom prst="rect">
            <a:avLst/>
          </a:prstGeom>
        </p:spPr>
      </p:pic>
      <p:pic>
        <p:nvPicPr>
          <p:cNvPr id="16" name="Picture 15">
            <a:extLst>
              <a:ext uri="{FF2B5EF4-FFF2-40B4-BE49-F238E27FC236}">
                <a16:creationId xmlns:a16="http://schemas.microsoft.com/office/drawing/2014/main" id="{C4D7A66C-4DD6-88CE-4FAE-E390581F8C73}"/>
              </a:ext>
            </a:extLst>
          </p:cNvPr>
          <p:cNvPicPr>
            <a:picLocks noChangeAspect="1"/>
          </p:cNvPicPr>
          <p:nvPr/>
        </p:nvPicPr>
        <p:blipFill>
          <a:blip r:embed="rId7"/>
          <a:stretch>
            <a:fillRect/>
          </a:stretch>
        </p:blipFill>
        <p:spPr>
          <a:xfrm>
            <a:off x="757077" y="1820664"/>
            <a:ext cx="1973727" cy="2280206"/>
          </a:xfrm>
          <a:prstGeom prst="rect">
            <a:avLst/>
          </a:prstGeom>
        </p:spPr>
      </p:pic>
      <p:pic>
        <p:nvPicPr>
          <p:cNvPr id="9" name="Picture 8" descr="A black x on a white background&#10;&#10;Description automatically generated">
            <a:extLst>
              <a:ext uri="{FF2B5EF4-FFF2-40B4-BE49-F238E27FC236}">
                <a16:creationId xmlns:a16="http://schemas.microsoft.com/office/drawing/2014/main" id="{C881259D-6BA8-DA9E-6026-7174D6899BF0}"/>
              </a:ext>
            </a:extLst>
          </p:cNvPr>
          <p:cNvPicPr>
            <a:picLocks noChangeAspect="1"/>
          </p:cNvPicPr>
          <p:nvPr/>
        </p:nvPicPr>
        <p:blipFill>
          <a:blip r:embed="rId8"/>
          <a:stretch>
            <a:fillRect/>
          </a:stretch>
        </p:blipFill>
        <p:spPr>
          <a:xfrm>
            <a:off x="8498226" y="6180334"/>
            <a:ext cx="495300" cy="533400"/>
          </a:xfrm>
          <a:prstGeom prst="rect">
            <a:avLst/>
          </a:prstGeom>
        </p:spPr>
      </p:pic>
    </p:spTree>
    <p:extLst>
      <p:ext uri="{BB962C8B-B14F-4D97-AF65-F5344CB8AC3E}">
        <p14:creationId xmlns:p14="http://schemas.microsoft.com/office/powerpoint/2010/main" val="34343357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5DE87-C9F0-F914-EB0E-CD5315B36846}"/>
              </a:ext>
            </a:extLst>
          </p:cNvPr>
          <p:cNvSpPr>
            <a:spLocks noGrp="1"/>
          </p:cNvSpPr>
          <p:nvPr>
            <p:ph type="title"/>
          </p:nvPr>
        </p:nvSpPr>
        <p:spPr>
          <a:xfrm>
            <a:off x="323528" y="1105061"/>
            <a:ext cx="7886700" cy="648072"/>
          </a:xfrm>
        </p:spPr>
        <p:txBody>
          <a:bodyPr/>
          <a:lstStyle/>
          <a:p>
            <a:r>
              <a:rPr lang="en-GB" b="1" i="1" dirty="0">
                <a:latin typeface="+mn-lt"/>
              </a:rPr>
              <a:t>Applying this to our argument</a:t>
            </a:r>
          </a:p>
        </p:txBody>
      </p:sp>
      <p:sp>
        <p:nvSpPr>
          <p:cNvPr id="3" name="Date Placeholder 2">
            <a:extLst>
              <a:ext uri="{FF2B5EF4-FFF2-40B4-BE49-F238E27FC236}">
                <a16:creationId xmlns:a16="http://schemas.microsoft.com/office/drawing/2014/main" id="{9CB29BC2-EFC0-7A66-BF66-D0E5C8EF8EBC}"/>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88EB6D77-DA34-72E4-CDC5-86F9713D5AE0}"/>
              </a:ext>
            </a:extLst>
          </p:cNvPr>
          <p:cNvSpPr>
            <a:spLocks noGrp="1"/>
          </p:cNvSpPr>
          <p:nvPr>
            <p:ph type="ftr" sz="quarter" idx="11"/>
          </p:nvPr>
        </p:nvSpPr>
        <p:spPr>
          <a:xfrm>
            <a:off x="2411760" y="6356351"/>
            <a:ext cx="3672408" cy="365125"/>
          </a:xfrm>
        </p:spPr>
        <p:txBody>
          <a:bodyPr/>
          <a:lstStyle/>
          <a:p>
            <a:r>
              <a:rPr lang="en-GB" dirty="0"/>
              <a:t>ESB-RES-C237</a:t>
            </a:r>
          </a:p>
          <a:p>
            <a:r>
              <a:rPr lang="en-GB" dirty="0"/>
              <a:t>L1G2-Speech to Inform-3.2-PPT-Developing our argument and persuasion</a:t>
            </a:r>
          </a:p>
        </p:txBody>
      </p:sp>
      <p:sp>
        <p:nvSpPr>
          <p:cNvPr id="5" name="Slide Number Placeholder 4">
            <a:extLst>
              <a:ext uri="{FF2B5EF4-FFF2-40B4-BE49-F238E27FC236}">
                <a16:creationId xmlns:a16="http://schemas.microsoft.com/office/drawing/2014/main" id="{78A107FB-E7E8-A3F3-6B2C-D30F5183CC90}"/>
              </a:ext>
            </a:extLst>
          </p:cNvPr>
          <p:cNvSpPr>
            <a:spLocks noGrp="1"/>
          </p:cNvSpPr>
          <p:nvPr>
            <p:ph type="sldNum" sz="quarter" idx="12"/>
          </p:nvPr>
        </p:nvSpPr>
        <p:spPr/>
        <p:txBody>
          <a:bodyPr/>
          <a:lstStyle/>
          <a:p>
            <a:fld id="{EFC07C4F-4DD7-4452-9CBE-7B4BC77324C7}" type="slidenum">
              <a:rPr lang="en-GB" smtClean="0"/>
              <a:t>13</a:t>
            </a:fld>
            <a:endParaRPr lang="en-GB"/>
          </a:p>
        </p:txBody>
      </p:sp>
      <p:grpSp>
        <p:nvGrpSpPr>
          <p:cNvPr id="6" name="Group 5">
            <a:extLst>
              <a:ext uri="{FF2B5EF4-FFF2-40B4-BE49-F238E27FC236}">
                <a16:creationId xmlns:a16="http://schemas.microsoft.com/office/drawing/2014/main" id="{3602EF53-6D80-49E1-D2A3-D70EF2432612}"/>
              </a:ext>
            </a:extLst>
          </p:cNvPr>
          <p:cNvGrpSpPr/>
          <p:nvPr/>
        </p:nvGrpSpPr>
        <p:grpSpPr>
          <a:xfrm>
            <a:off x="392801" y="2039170"/>
            <a:ext cx="2882660" cy="1891892"/>
            <a:chOff x="6156176" y="4775069"/>
            <a:chExt cx="2186457" cy="1485478"/>
          </a:xfrm>
        </p:grpSpPr>
        <p:pic>
          <p:nvPicPr>
            <p:cNvPr id="7" name="Picture 6">
              <a:extLst>
                <a:ext uri="{FF2B5EF4-FFF2-40B4-BE49-F238E27FC236}">
                  <a16:creationId xmlns:a16="http://schemas.microsoft.com/office/drawing/2014/main" id="{BC079304-534C-6339-2202-56A35ADB181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8" name="TextBox 7">
              <a:extLst>
                <a:ext uri="{FF2B5EF4-FFF2-40B4-BE49-F238E27FC236}">
                  <a16:creationId xmlns:a16="http://schemas.microsoft.com/office/drawing/2014/main" id="{AFC1D869-E677-784F-BFDA-5F81DF494ED1}"/>
                </a:ext>
              </a:extLst>
            </p:cNvPr>
            <p:cNvSpPr txBox="1"/>
            <p:nvPr/>
          </p:nvSpPr>
          <p:spPr>
            <a:xfrm>
              <a:off x="6395962" y="5128317"/>
              <a:ext cx="1706885" cy="555819"/>
            </a:xfrm>
            <a:prstGeom prst="rect">
              <a:avLst/>
            </a:prstGeom>
            <a:noFill/>
          </p:spPr>
          <p:txBody>
            <a:bodyPr wrap="square" lIns="144000" rIns="144000" rtlCol="0">
              <a:spAutoFit/>
            </a:bodyPr>
            <a:lstStyle/>
            <a:p>
              <a:pPr algn="ctr"/>
              <a:r>
                <a:rPr lang="en-GB" sz="2000" dirty="0"/>
                <a:t>What actually </a:t>
              </a:r>
              <a:r>
                <a:rPr lang="en-GB" sz="2000" b="1" dirty="0"/>
                <a:t>is</a:t>
              </a:r>
              <a:r>
                <a:rPr lang="en-GB" sz="2000" dirty="0"/>
                <a:t> </a:t>
              </a:r>
              <a:br>
                <a:rPr lang="en-GB" sz="2000" dirty="0"/>
              </a:br>
              <a:r>
                <a:rPr lang="en-GB" sz="2000" dirty="0"/>
                <a:t>an argument?</a:t>
              </a:r>
            </a:p>
          </p:txBody>
        </p:sp>
      </p:grpSp>
      <p:sp>
        <p:nvSpPr>
          <p:cNvPr id="11" name="TextBox 10">
            <a:extLst>
              <a:ext uri="{FF2B5EF4-FFF2-40B4-BE49-F238E27FC236}">
                <a16:creationId xmlns:a16="http://schemas.microsoft.com/office/drawing/2014/main" id="{D651C92F-EA51-B006-A930-884949B70684}"/>
              </a:ext>
            </a:extLst>
          </p:cNvPr>
          <p:cNvSpPr txBox="1"/>
          <p:nvPr/>
        </p:nvSpPr>
        <p:spPr>
          <a:xfrm>
            <a:off x="4132498" y="2074102"/>
            <a:ext cx="4572000" cy="2554545"/>
          </a:xfrm>
          <a:prstGeom prst="rect">
            <a:avLst/>
          </a:prstGeom>
          <a:solidFill>
            <a:srgbClr val="C3D821"/>
          </a:solidFill>
        </p:spPr>
        <p:txBody>
          <a:bodyPr wrap="square">
            <a:spAutoFit/>
          </a:bodyPr>
          <a:lstStyle/>
          <a:p>
            <a:r>
              <a:rPr lang="en-GB" sz="1600" dirty="0"/>
              <a:t>Building an argument is like building a staircase, one step at a time. </a:t>
            </a:r>
          </a:p>
          <a:p>
            <a:endParaRPr lang="en-GB" sz="1600" dirty="0"/>
          </a:p>
          <a:p>
            <a:r>
              <a:rPr lang="en-GB" sz="1600" dirty="0"/>
              <a:t>A strong logical argument has solid, believable steps that lead you to a conclusion that makes sense based on those steps. </a:t>
            </a:r>
          </a:p>
          <a:p>
            <a:endParaRPr lang="en-GB" sz="1600" dirty="0"/>
          </a:p>
          <a:p>
            <a:r>
              <a:rPr lang="en-GB" sz="1600" dirty="0"/>
              <a:t>The aim is for each step to logically support the next one, creating a convincing pathway from the starting point to the conclusion.</a:t>
            </a:r>
          </a:p>
        </p:txBody>
      </p:sp>
      <p:pic>
        <p:nvPicPr>
          <p:cNvPr id="12" name="Picture 11">
            <a:extLst>
              <a:ext uri="{FF2B5EF4-FFF2-40B4-BE49-F238E27FC236}">
                <a16:creationId xmlns:a16="http://schemas.microsoft.com/office/drawing/2014/main" id="{CB9B3CEC-B17A-2FA1-DEFC-32762DBF35C9}"/>
              </a:ext>
            </a:extLst>
          </p:cNvPr>
          <p:cNvPicPr>
            <a:picLocks noChangeAspect="1"/>
          </p:cNvPicPr>
          <p:nvPr/>
        </p:nvPicPr>
        <p:blipFill rotWithShape="1">
          <a:blip r:embed="rId4"/>
          <a:srcRect t="3605" r="8545"/>
          <a:stretch/>
        </p:blipFill>
        <p:spPr>
          <a:xfrm>
            <a:off x="512063" y="3931062"/>
            <a:ext cx="2201923" cy="2219034"/>
          </a:xfrm>
          <a:prstGeom prst="rect">
            <a:avLst/>
          </a:prstGeom>
        </p:spPr>
      </p:pic>
      <p:pic>
        <p:nvPicPr>
          <p:cNvPr id="9" name="Picture 8" descr="A black x on a white background&#10;&#10;Description automatically generated">
            <a:extLst>
              <a:ext uri="{FF2B5EF4-FFF2-40B4-BE49-F238E27FC236}">
                <a16:creationId xmlns:a16="http://schemas.microsoft.com/office/drawing/2014/main" id="{A3ED9D15-51DC-E49A-7134-B4CD01500DA9}"/>
              </a:ext>
            </a:extLst>
          </p:cNvPr>
          <p:cNvPicPr>
            <a:picLocks noChangeAspect="1"/>
          </p:cNvPicPr>
          <p:nvPr/>
        </p:nvPicPr>
        <p:blipFill>
          <a:blip r:embed="rId5"/>
          <a:stretch>
            <a:fillRect/>
          </a:stretch>
        </p:blipFill>
        <p:spPr>
          <a:xfrm>
            <a:off x="8523912" y="6180334"/>
            <a:ext cx="495300" cy="533400"/>
          </a:xfrm>
          <a:prstGeom prst="rect">
            <a:avLst/>
          </a:prstGeom>
        </p:spPr>
      </p:pic>
    </p:spTree>
    <p:extLst>
      <p:ext uri="{BB962C8B-B14F-4D97-AF65-F5344CB8AC3E}">
        <p14:creationId xmlns:p14="http://schemas.microsoft.com/office/powerpoint/2010/main" val="11003321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074B4-7343-00AB-D15F-A44F6A537EF3}"/>
              </a:ext>
            </a:extLst>
          </p:cNvPr>
          <p:cNvSpPr>
            <a:spLocks noGrp="1"/>
          </p:cNvSpPr>
          <p:nvPr>
            <p:ph type="title"/>
          </p:nvPr>
        </p:nvSpPr>
        <p:spPr>
          <a:xfrm>
            <a:off x="323528" y="1137233"/>
            <a:ext cx="7886700" cy="432048"/>
          </a:xfrm>
        </p:spPr>
        <p:txBody>
          <a:bodyPr>
            <a:normAutofit fontScale="90000"/>
          </a:bodyPr>
          <a:lstStyle/>
          <a:p>
            <a:r>
              <a:rPr lang="en-GB" b="1" i="1" dirty="0">
                <a:latin typeface="+mn-lt"/>
              </a:rPr>
              <a:t>What could the steps in your argument be?</a:t>
            </a:r>
          </a:p>
        </p:txBody>
      </p:sp>
      <p:sp>
        <p:nvSpPr>
          <p:cNvPr id="3" name="Date Placeholder 2">
            <a:extLst>
              <a:ext uri="{FF2B5EF4-FFF2-40B4-BE49-F238E27FC236}">
                <a16:creationId xmlns:a16="http://schemas.microsoft.com/office/drawing/2014/main" id="{05AAEA37-23BD-26C4-1A37-9D1B3F1FC1CF}"/>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34C9D003-D3E9-C045-145B-C6DCA3901F6C}"/>
              </a:ext>
            </a:extLst>
          </p:cNvPr>
          <p:cNvSpPr>
            <a:spLocks noGrp="1"/>
          </p:cNvSpPr>
          <p:nvPr>
            <p:ph type="ftr" sz="quarter" idx="11"/>
          </p:nvPr>
        </p:nvSpPr>
        <p:spPr>
          <a:xfrm>
            <a:off x="2411760" y="6356351"/>
            <a:ext cx="3600400" cy="365125"/>
          </a:xfrm>
        </p:spPr>
        <p:txBody>
          <a:bodyPr/>
          <a:lstStyle/>
          <a:p>
            <a:r>
              <a:rPr lang="en-GB" dirty="0"/>
              <a:t>ESB-RES-C237</a:t>
            </a:r>
          </a:p>
          <a:p>
            <a:r>
              <a:rPr lang="en-GB" dirty="0"/>
              <a:t>L1G2-Speech to Inform-3.2-PPT-Developing our argument and persuasion</a:t>
            </a:r>
          </a:p>
        </p:txBody>
      </p:sp>
      <p:sp>
        <p:nvSpPr>
          <p:cNvPr id="5" name="Slide Number Placeholder 4">
            <a:extLst>
              <a:ext uri="{FF2B5EF4-FFF2-40B4-BE49-F238E27FC236}">
                <a16:creationId xmlns:a16="http://schemas.microsoft.com/office/drawing/2014/main" id="{FB8F5E6B-A915-3DB9-4D00-A7AC9058FABD}"/>
              </a:ext>
            </a:extLst>
          </p:cNvPr>
          <p:cNvSpPr>
            <a:spLocks noGrp="1"/>
          </p:cNvSpPr>
          <p:nvPr>
            <p:ph type="sldNum" sz="quarter" idx="12"/>
          </p:nvPr>
        </p:nvSpPr>
        <p:spPr/>
        <p:txBody>
          <a:bodyPr/>
          <a:lstStyle/>
          <a:p>
            <a:fld id="{EFC07C4F-4DD7-4452-9CBE-7B4BC77324C7}" type="slidenum">
              <a:rPr lang="en-GB" smtClean="0"/>
              <a:t>14</a:t>
            </a:fld>
            <a:endParaRPr lang="en-GB"/>
          </a:p>
        </p:txBody>
      </p:sp>
      <p:sp>
        <p:nvSpPr>
          <p:cNvPr id="7" name="Rectangle: Rounded Corners 6">
            <a:extLst>
              <a:ext uri="{FF2B5EF4-FFF2-40B4-BE49-F238E27FC236}">
                <a16:creationId xmlns:a16="http://schemas.microsoft.com/office/drawing/2014/main" id="{B7C5A7B8-20C1-29A6-F4A3-8EA80295A032}"/>
              </a:ext>
            </a:extLst>
          </p:cNvPr>
          <p:cNvSpPr/>
          <p:nvPr/>
        </p:nvSpPr>
        <p:spPr>
          <a:xfrm>
            <a:off x="323528" y="1772816"/>
            <a:ext cx="2520280" cy="720080"/>
          </a:xfrm>
          <a:prstGeom prst="roundRect">
            <a:avLst/>
          </a:prstGeom>
          <a:solidFill>
            <a:srgbClr val="C3D8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Introduction to topic context</a:t>
            </a:r>
          </a:p>
        </p:txBody>
      </p:sp>
      <p:sp>
        <p:nvSpPr>
          <p:cNvPr id="8" name="Rectangle: Rounded Corners 7">
            <a:extLst>
              <a:ext uri="{FF2B5EF4-FFF2-40B4-BE49-F238E27FC236}">
                <a16:creationId xmlns:a16="http://schemas.microsoft.com/office/drawing/2014/main" id="{9972121B-5BC3-9CC9-0B6A-BACB6B88355D}"/>
              </a:ext>
            </a:extLst>
          </p:cNvPr>
          <p:cNvSpPr/>
          <p:nvPr/>
        </p:nvSpPr>
        <p:spPr>
          <a:xfrm>
            <a:off x="3275856" y="1772816"/>
            <a:ext cx="2520280" cy="720080"/>
          </a:xfrm>
          <a:prstGeom prst="round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A position statement</a:t>
            </a:r>
          </a:p>
        </p:txBody>
      </p:sp>
      <p:sp>
        <p:nvSpPr>
          <p:cNvPr id="9" name="Rectangle: Rounded Corners 8">
            <a:extLst>
              <a:ext uri="{FF2B5EF4-FFF2-40B4-BE49-F238E27FC236}">
                <a16:creationId xmlns:a16="http://schemas.microsoft.com/office/drawing/2014/main" id="{D2E8E995-2A69-B2F0-9AFB-13E6F6E82E4A}"/>
              </a:ext>
            </a:extLst>
          </p:cNvPr>
          <p:cNvSpPr/>
          <p:nvPr/>
        </p:nvSpPr>
        <p:spPr>
          <a:xfrm>
            <a:off x="6228184" y="1772816"/>
            <a:ext cx="2520280" cy="720080"/>
          </a:xfrm>
          <a:prstGeom prst="round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Hook</a:t>
            </a:r>
          </a:p>
        </p:txBody>
      </p:sp>
      <p:sp>
        <p:nvSpPr>
          <p:cNvPr id="10" name="Rectangle: Rounded Corners 9">
            <a:extLst>
              <a:ext uri="{FF2B5EF4-FFF2-40B4-BE49-F238E27FC236}">
                <a16:creationId xmlns:a16="http://schemas.microsoft.com/office/drawing/2014/main" id="{D3755310-701C-5616-F18C-5516D3292516}"/>
              </a:ext>
            </a:extLst>
          </p:cNvPr>
          <p:cNvSpPr/>
          <p:nvPr/>
        </p:nvSpPr>
        <p:spPr>
          <a:xfrm>
            <a:off x="323528" y="3049559"/>
            <a:ext cx="2520280" cy="720080"/>
          </a:xfrm>
          <a:prstGeom prst="round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Background information</a:t>
            </a:r>
          </a:p>
        </p:txBody>
      </p:sp>
      <p:sp>
        <p:nvSpPr>
          <p:cNvPr id="11" name="Rectangle: Rounded Corners 10">
            <a:extLst>
              <a:ext uri="{FF2B5EF4-FFF2-40B4-BE49-F238E27FC236}">
                <a16:creationId xmlns:a16="http://schemas.microsoft.com/office/drawing/2014/main" id="{A62E08A7-A907-FFB0-54BB-4CA25C6C9413}"/>
              </a:ext>
            </a:extLst>
          </p:cNvPr>
          <p:cNvSpPr/>
          <p:nvPr/>
        </p:nvSpPr>
        <p:spPr>
          <a:xfrm>
            <a:off x="3275856" y="3049559"/>
            <a:ext cx="2520280" cy="720080"/>
          </a:xfrm>
          <a:prstGeom prst="roundRect">
            <a:avLst/>
          </a:prstGeom>
          <a:solidFill>
            <a:srgbClr val="C3D8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Explanation of importance</a:t>
            </a:r>
          </a:p>
        </p:txBody>
      </p:sp>
      <p:sp>
        <p:nvSpPr>
          <p:cNvPr id="12" name="Rectangle: Rounded Corners 11">
            <a:extLst>
              <a:ext uri="{FF2B5EF4-FFF2-40B4-BE49-F238E27FC236}">
                <a16:creationId xmlns:a16="http://schemas.microsoft.com/office/drawing/2014/main" id="{7D1DCDB3-09E8-F3AF-C780-8A65FB16D02F}"/>
              </a:ext>
            </a:extLst>
          </p:cNvPr>
          <p:cNvSpPr/>
          <p:nvPr/>
        </p:nvSpPr>
        <p:spPr>
          <a:xfrm>
            <a:off x="6228184" y="3049559"/>
            <a:ext cx="2520280" cy="720080"/>
          </a:xfrm>
          <a:prstGeom prst="round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Reasons</a:t>
            </a:r>
          </a:p>
        </p:txBody>
      </p:sp>
      <p:sp>
        <p:nvSpPr>
          <p:cNvPr id="13" name="Rectangle: Rounded Corners 12">
            <a:extLst>
              <a:ext uri="{FF2B5EF4-FFF2-40B4-BE49-F238E27FC236}">
                <a16:creationId xmlns:a16="http://schemas.microsoft.com/office/drawing/2014/main" id="{61200E06-38A7-E146-349E-04C1C637BA96}"/>
              </a:ext>
            </a:extLst>
          </p:cNvPr>
          <p:cNvSpPr/>
          <p:nvPr/>
        </p:nvSpPr>
        <p:spPr>
          <a:xfrm>
            <a:off x="323528" y="4293096"/>
            <a:ext cx="2520280" cy="720080"/>
          </a:xfrm>
          <a:prstGeom prst="round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Explanations and evidence</a:t>
            </a:r>
          </a:p>
        </p:txBody>
      </p:sp>
      <p:sp>
        <p:nvSpPr>
          <p:cNvPr id="14" name="Rectangle: Rounded Corners 13">
            <a:extLst>
              <a:ext uri="{FF2B5EF4-FFF2-40B4-BE49-F238E27FC236}">
                <a16:creationId xmlns:a16="http://schemas.microsoft.com/office/drawing/2014/main" id="{79FD8C68-36A0-63CA-0C46-8F7FD7EADB1D}"/>
              </a:ext>
            </a:extLst>
          </p:cNvPr>
          <p:cNvSpPr/>
          <p:nvPr/>
        </p:nvSpPr>
        <p:spPr>
          <a:xfrm>
            <a:off x="3275856" y="4293096"/>
            <a:ext cx="2520280" cy="720080"/>
          </a:xfrm>
          <a:prstGeom prst="round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Counterarguments</a:t>
            </a:r>
          </a:p>
        </p:txBody>
      </p:sp>
      <p:sp>
        <p:nvSpPr>
          <p:cNvPr id="15" name="Rectangle: Rounded Corners 14">
            <a:extLst>
              <a:ext uri="{FF2B5EF4-FFF2-40B4-BE49-F238E27FC236}">
                <a16:creationId xmlns:a16="http://schemas.microsoft.com/office/drawing/2014/main" id="{263F54D7-2CF2-316B-4383-D386B2ACAAF6}"/>
              </a:ext>
            </a:extLst>
          </p:cNvPr>
          <p:cNvSpPr/>
          <p:nvPr/>
        </p:nvSpPr>
        <p:spPr>
          <a:xfrm>
            <a:off x="6228184" y="4293096"/>
            <a:ext cx="2520280" cy="720080"/>
          </a:xfrm>
          <a:prstGeom prst="roundRect">
            <a:avLst/>
          </a:prstGeom>
          <a:solidFill>
            <a:srgbClr val="C3D8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Summary and closing statement</a:t>
            </a:r>
          </a:p>
        </p:txBody>
      </p:sp>
      <p:pic>
        <p:nvPicPr>
          <p:cNvPr id="6" name="Picture 5" descr="A black x on a white background&#10;&#10;Description automatically generated">
            <a:extLst>
              <a:ext uri="{FF2B5EF4-FFF2-40B4-BE49-F238E27FC236}">
                <a16:creationId xmlns:a16="http://schemas.microsoft.com/office/drawing/2014/main" id="{709FE024-5841-00F2-681B-C8D7F96C0947}"/>
              </a:ext>
            </a:extLst>
          </p:cNvPr>
          <p:cNvPicPr>
            <a:picLocks noChangeAspect="1"/>
          </p:cNvPicPr>
          <p:nvPr/>
        </p:nvPicPr>
        <p:blipFill>
          <a:blip r:embed="rId2"/>
          <a:stretch>
            <a:fillRect/>
          </a:stretch>
        </p:blipFill>
        <p:spPr>
          <a:xfrm>
            <a:off x="8498226" y="6180334"/>
            <a:ext cx="495300" cy="533400"/>
          </a:xfrm>
          <a:prstGeom prst="rect">
            <a:avLst/>
          </a:prstGeom>
        </p:spPr>
      </p:pic>
    </p:spTree>
    <p:extLst>
      <p:ext uri="{BB962C8B-B14F-4D97-AF65-F5344CB8AC3E}">
        <p14:creationId xmlns:p14="http://schemas.microsoft.com/office/powerpoint/2010/main" val="25751371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074B4-7343-00AB-D15F-A44F6A537EF3}"/>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What should an argument include?</a:t>
            </a:r>
          </a:p>
        </p:txBody>
      </p:sp>
      <p:sp>
        <p:nvSpPr>
          <p:cNvPr id="3" name="Date Placeholder 2">
            <a:extLst>
              <a:ext uri="{FF2B5EF4-FFF2-40B4-BE49-F238E27FC236}">
                <a16:creationId xmlns:a16="http://schemas.microsoft.com/office/drawing/2014/main" id="{05AAEA37-23BD-26C4-1A37-9D1B3F1FC1CF}"/>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34C9D003-D3E9-C045-145B-C6DCA3901F6C}"/>
              </a:ext>
            </a:extLst>
          </p:cNvPr>
          <p:cNvSpPr>
            <a:spLocks noGrp="1"/>
          </p:cNvSpPr>
          <p:nvPr>
            <p:ph type="ftr" sz="quarter" idx="11"/>
          </p:nvPr>
        </p:nvSpPr>
        <p:spPr>
          <a:xfrm>
            <a:off x="1979712" y="6356351"/>
            <a:ext cx="3816424" cy="365125"/>
          </a:xfrm>
        </p:spPr>
        <p:txBody>
          <a:bodyPr/>
          <a:lstStyle/>
          <a:p>
            <a:r>
              <a:rPr lang="en-GB" dirty="0"/>
              <a:t>ESB-RES-C237</a:t>
            </a:r>
          </a:p>
          <a:p>
            <a:r>
              <a:rPr lang="en-GB" dirty="0"/>
              <a:t>L1G2-Speech to Inform-3.2-PPT-Developing our argument and persuasion</a:t>
            </a:r>
          </a:p>
        </p:txBody>
      </p:sp>
      <p:sp>
        <p:nvSpPr>
          <p:cNvPr id="5" name="Slide Number Placeholder 4">
            <a:extLst>
              <a:ext uri="{FF2B5EF4-FFF2-40B4-BE49-F238E27FC236}">
                <a16:creationId xmlns:a16="http://schemas.microsoft.com/office/drawing/2014/main" id="{FB8F5E6B-A915-3DB9-4D00-A7AC9058FABD}"/>
              </a:ext>
            </a:extLst>
          </p:cNvPr>
          <p:cNvSpPr>
            <a:spLocks noGrp="1"/>
          </p:cNvSpPr>
          <p:nvPr>
            <p:ph type="sldNum" sz="quarter" idx="12"/>
          </p:nvPr>
        </p:nvSpPr>
        <p:spPr/>
        <p:txBody>
          <a:bodyPr/>
          <a:lstStyle/>
          <a:p>
            <a:fld id="{EFC07C4F-4DD7-4452-9CBE-7B4BC77324C7}" type="slidenum">
              <a:rPr lang="en-GB" smtClean="0"/>
              <a:t>15</a:t>
            </a:fld>
            <a:endParaRPr lang="en-GB"/>
          </a:p>
        </p:txBody>
      </p:sp>
      <p:pic>
        <p:nvPicPr>
          <p:cNvPr id="11" name="Picture 10">
            <a:extLst>
              <a:ext uri="{FF2B5EF4-FFF2-40B4-BE49-F238E27FC236}">
                <a16:creationId xmlns:a16="http://schemas.microsoft.com/office/drawing/2014/main" id="{9F7C6A96-833B-C055-484A-6792E6B9C25B}"/>
              </a:ext>
            </a:extLst>
          </p:cNvPr>
          <p:cNvPicPr>
            <a:picLocks noChangeAspect="1"/>
          </p:cNvPicPr>
          <p:nvPr/>
        </p:nvPicPr>
        <p:blipFill>
          <a:blip r:embed="rId2"/>
          <a:stretch>
            <a:fillRect/>
          </a:stretch>
        </p:blipFill>
        <p:spPr>
          <a:xfrm rot="21049680">
            <a:off x="4494912" y="2184731"/>
            <a:ext cx="2464407" cy="3492054"/>
          </a:xfrm>
          <a:prstGeom prst="rect">
            <a:avLst/>
          </a:prstGeom>
        </p:spPr>
      </p:pic>
      <p:sp>
        <p:nvSpPr>
          <p:cNvPr id="6" name="TextBox 5">
            <a:extLst>
              <a:ext uri="{FF2B5EF4-FFF2-40B4-BE49-F238E27FC236}">
                <a16:creationId xmlns:a16="http://schemas.microsoft.com/office/drawing/2014/main" id="{F3BF3E28-FD79-A766-4E53-7BECB4CA11CA}"/>
              </a:ext>
            </a:extLst>
          </p:cNvPr>
          <p:cNvSpPr txBox="1"/>
          <p:nvPr/>
        </p:nvSpPr>
        <p:spPr>
          <a:xfrm>
            <a:off x="334800" y="1818594"/>
            <a:ext cx="3589127" cy="3293209"/>
          </a:xfrm>
          <a:prstGeom prst="rect">
            <a:avLst/>
          </a:prstGeom>
          <a:solidFill>
            <a:srgbClr val="FED40B"/>
          </a:solidFill>
        </p:spPr>
        <p:txBody>
          <a:bodyPr wrap="square" rtlCol="0">
            <a:spAutoFit/>
          </a:bodyPr>
          <a:lstStyle/>
          <a:p>
            <a:r>
              <a:rPr lang="en-GB" sz="1600" dirty="0"/>
              <a:t>You can use the planning sheets in your workbook to start putting your argument together.</a:t>
            </a:r>
          </a:p>
          <a:p>
            <a:endParaRPr lang="en-GB" sz="1600" dirty="0"/>
          </a:p>
          <a:p>
            <a:r>
              <a:rPr lang="en-GB" sz="1600" dirty="0"/>
              <a:t>Remember that it should be around 2 minutes long – you could use some of the planning and timing techniques we learned in Section 1.</a:t>
            </a:r>
          </a:p>
          <a:p>
            <a:endParaRPr lang="en-GB" sz="1600" dirty="0"/>
          </a:p>
          <a:p>
            <a:r>
              <a:rPr lang="en-GB" sz="1600" dirty="0"/>
              <a:t>Once you have your argument written/planned, we are going to move on to look at how to </a:t>
            </a:r>
            <a:r>
              <a:rPr lang="en-GB" sz="1600" b="1" dirty="0"/>
              <a:t>sound and look</a:t>
            </a:r>
            <a:r>
              <a:rPr lang="en-GB" sz="1600" dirty="0"/>
              <a:t> persuasive! </a:t>
            </a:r>
          </a:p>
        </p:txBody>
      </p:sp>
      <p:pic>
        <p:nvPicPr>
          <p:cNvPr id="8" name="Picture 7">
            <a:extLst>
              <a:ext uri="{FF2B5EF4-FFF2-40B4-BE49-F238E27FC236}">
                <a16:creationId xmlns:a16="http://schemas.microsoft.com/office/drawing/2014/main" id="{F04B56E2-06FE-8309-6D2C-A126609EBF0B}"/>
              </a:ext>
            </a:extLst>
          </p:cNvPr>
          <p:cNvPicPr>
            <a:picLocks noChangeAspect="1"/>
          </p:cNvPicPr>
          <p:nvPr/>
        </p:nvPicPr>
        <p:blipFill>
          <a:blip r:embed="rId3"/>
          <a:stretch>
            <a:fillRect/>
          </a:stretch>
        </p:blipFill>
        <p:spPr>
          <a:xfrm rot="502922">
            <a:off x="5727115" y="2187264"/>
            <a:ext cx="2596039" cy="3554343"/>
          </a:xfrm>
          <a:prstGeom prst="rect">
            <a:avLst/>
          </a:prstGeom>
        </p:spPr>
      </p:pic>
      <p:pic>
        <p:nvPicPr>
          <p:cNvPr id="7" name="Picture 6" descr="A black x on a white background&#10;&#10;Description automatically generated">
            <a:extLst>
              <a:ext uri="{FF2B5EF4-FFF2-40B4-BE49-F238E27FC236}">
                <a16:creationId xmlns:a16="http://schemas.microsoft.com/office/drawing/2014/main" id="{FD6B5374-DFCD-5116-A03B-0E4E50FCDBC9}"/>
              </a:ext>
            </a:extLst>
          </p:cNvPr>
          <p:cNvPicPr>
            <a:picLocks noChangeAspect="1"/>
          </p:cNvPicPr>
          <p:nvPr/>
        </p:nvPicPr>
        <p:blipFill>
          <a:blip r:embed="rId4"/>
          <a:stretch>
            <a:fillRect/>
          </a:stretch>
        </p:blipFill>
        <p:spPr>
          <a:xfrm>
            <a:off x="8498226" y="6180334"/>
            <a:ext cx="495300" cy="533400"/>
          </a:xfrm>
          <a:prstGeom prst="rect">
            <a:avLst/>
          </a:prstGeom>
        </p:spPr>
      </p:pic>
    </p:spTree>
    <p:extLst>
      <p:ext uri="{BB962C8B-B14F-4D97-AF65-F5344CB8AC3E}">
        <p14:creationId xmlns:p14="http://schemas.microsoft.com/office/powerpoint/2010/main" val="4388126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052737"/>
            <a:ext cx="7886700" cy="504055"/>
          </a:xfrm>
        </p:spPr>
        <p:txBody>
          <a:bodyPr>
            <a:noAutofit/>
          </a:bodyPr>
          <a:lstStyle/>
          <a:p>
            <a:r>
              <a:rPr lang="en-GB" sz="3200" b="1" i="1" dirty="0">
                <a:latin typeface="+mn-lt"/>
              </a:rPr>
              <a:t>Relevant Grade Descriptors</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a:xfrm>
            <a:off x="2411760" y="6356351"/>
            <a:ext cx="3600400" cy="365125"/>
          </a:xfrm>
        </p:spPr>
        <p:txBody>
          <a:bodyPr/>
          <a:lstStyle/>
          <a:p>
            <a:r>
              <a:rPr lang="en-GB" dirty="0"/>
              <a:t>ESB-RES-C237</a:t>
            </a:r>
          </a:p>
          <a:p>
            <a:r>
              <a:rPr lang="en-GB" dirty="0"/>
              <a:t>L1G2-Speech to Inform-3.2-PPT-Developing our argument and persuasion</a:t>
            </a:r>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7" name="Table 6">
            <a:extLst>
              <a:ext uri="{FF2B5EF4-FFF2-40B4-BE49-F238E27FC236}">
                <a16:creationId xmlns:a16="http://schemas.microsoft.com/office/drawing/2014/main" id="{FBEFCBF9-F759-E16F-DB43-A428665D5CE6}"/>
              </a:ext>
            </a:extLst>
          </p:cNvPr>
          <p:cNvGraphicFramePr>
            <a:graphicFrameLocks noGrp="1"/>
          </p:cNvGraphicFramePr>
          <p:nvPr>
            <p:extLst>
              <p:ext uri="{D42A27DB-BD31-4B8C-83A1-F6EECF244321}">
                <p14:modId xmlns:p14="http://schemas.microsoft.com/office/powerpoint/2010/main" val="785583795"/>
              </p:ext>
            </p:extLst>
          </p:nvPr>
        </p:nvGraphicFramePr>
        <p:xfrm>
          <a:off x="467544" y="1916832"/>
          <a:ext cx="8297674" cy="2319951"/>
        </p:xfrm>
        <a:graphic>
          <a:graphicData uri="http://schemas.openxmlformats.org/drawingml/2006/table">
            <a:tbl>
              <a:tblPr firstRow="1" firstCol="1" bandRow="1">
                <a:tableStyleId>{5940675A-B579-460E-94D1-54222C63F5DA}</a:tableStyleId>
              </a:tblPr>
              <a:tblGrid>
                <a:gridCol w="1744949">
                  <a:extLst>
                    <a:ext uri="{9D8B030D-6E8A-4147-A177-3AD203B41FA5}">
                      <a16:colId xmlns:a16="http://schemas.microsoft.com/office/drawing/2014/main" val="586849962"/>
                    </a:ext>
                  </a:extLst>
                </a:gridCol>
                <a:gridCol w="1310545">
                  <a:extLst>
                    <a:ext uri="{9D8B030D-6E8A-4147-A177-3AD203B41FA5}">
                      <a16:colId xmlns:a16="http://schemas.microsoft.com/office/drawing/2014/main" val="432970131"/>
                    </a:ext>
                  </a:extLst>
                </a:gridCol>
                <a:gridCol w="1310545">
                  <a:extLst>
                    <a:ext uri="{9D8B030D-6E8A-4147-A177-3AD203B41FA5}">
                      <a16:colId xmlns:a16="http://schemas.microsoft.com/office/drawing/2014/main" val="2677484745"/>
                    </a:ext>
                  </a:extLst>
                </a:gridCol>
                <a:gridCol w="1310545">
                  <a:extLst>
                    <a:ext uri="{9D8B030D-6E8A-4147-A177-3AD203B41FA5}">
                      <a16:colId xmlns:a16="http://schemas.microsoft.com/office/drawing/2014/main" val="3149520564"/>
                    </a:ext>
                  </a:extLst>
                </a:gridCol>
                <a:gridCol w="1310545">
                  <a:extLst>
                    <a:ext uri="{9D8B030D-6E8A-4147-A177-3AD203B41FA5}">
                      <a16:colId xmlns:a16="http://schemas.microsoft.com/office/drawing/2014/main" val="1215520350"/>
                    </a:ext>
                  </a:extLst>
                </a:gridCol>
                <a:gridCol w="1310545">
                  <a:extLst>
                    <a:ext uri="{9D8B030D-6E8A-4147-A177-3AD203B41FA5}">
                      <a16:colId xmlns:a16="http://schemas.microsoft.com/office/drawing/2014/main" val="1411141566"/>
                    </a:ext>
                  </a:extLst>
                </a:gridCol>
              </a:tblGrid>
              <a:tr h="481381">
                <a:tc>
                  <a:txBody>
                    <a:bodyPr/>
                    <a:lstStyle/>
                    <a:p>
                      <a:pPr algn="ctr">
                        <a:lnSpc>
                          <a:spcPct val="107000"/>
                        </a:lnSpc>
                        <a:spcAft>
                          <a:spcPts val="800"/>
                        </a:spcAft>
                      </a:pPr>
                      <a:r>
                        <a:rPr lang="en-GB" sz="10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dirty="0">
                          <a:solidFill>
                            <a:srgbClr val="FFFFFF"/>
                          </a:solidFill>
                          <a:effectLst/>
                          <a:latin typeface="Calibri"/>
                          <a:ea typeface="Times New Roman" panose="02020603050405020304" pitchFamily="18" charset="0"/>
                          <a:cs typeface="Calibri"/>
                        </a:rPr>
                        <a:t>Pa</a:t>
                      </a:r>
                      <a:r>
                        <a:rPr lang="en-GB" sz="1000" b="1" spc="-5" dirty="0">
                          <a:solidFill>
                            <a:srgbClr val="FFFFFF"/>
                          </a:solidFill>
                          <a:effectLst/>
                          <a:latin typeface="Calibri"/>
                          <a:ea typeface="Times New Roman" panose="02020603050405020304" pitchFamily="18" charset="0"/>
                          <a:cs typeface="Calibri"/>
                        </a:rPr>
                        <a:t>s</a:t>
                      </a:r>
                      <a:r>
                        <a:rPr lang="en-GB" sz="1000" b="1" dirty="0">
                          <a:solidFill>
                            <a:srgbClr val="FFFFFF"/>
                          </a:solidFill>
                          <a:effectLst/>
                          <a:latin typeface="Calibri"/>
                          <a:ea typeface="Times New Roman" panose="02020603050405020304" pitchFamily="18" charset="0"/>
                          <a:cs typeface="Calibri"/>
                        </a:rPr>
                        <a:t>s</a:t>
                      </a:r>
                      <a:endParaRPr lang="en-GB" sz="1100" dirty="0">
                        <a:effectLst/>
                        <a:latin typeface="Calibri"/>
                        <a:ea typeface="Calibri" panose="020F0502020204030204" pitchFamily="34" charset="0"/>
                        <a:cs typeface="Calibri"/>
                      </a:endParaRPr>
                    </a:p>
                  </a:txBody>
                  <a:tcPr anchor="ctr">
                    <a:solidFill>
                      <a:srgbClr val="C2D721"/>
                    </a:solidFill>
                  </a:tcPr>
                </a:tc>
                <a:tc>
                  <a:txBody>
                    <a:bodyPr/>
                    <a:lstStyle/>
                    <a:p>
                      <a:pPr algn="ctr">
                        <a:lnSpc>
                          <a:spcPct val="107000"/>
                        </a:lnSpc>
                        <a:spcAft>
                          <a:spcPts val="800"/>
                        </a:spcAft>
                      </a:pPr>
                      <a:r>
                        <a:rPr lang="en-GB" sz="1000" b="1" dirty="0">
                          <a:solidFill>
                            <a:srgbClr val="FFFFFF"/>
                          </a:solidFill>
                          <a:effectLst/>
                          <a:latin typeface="Calibri"/>
                          <a:ea typeface="Times New Roman" panose="02020603050405020304" pitchFamily="18" charset="0"/>
                          <a:cs typeface="Times New Roman"/>
                        </a:rPr>
                        <a:t>Good Pass</a:t>
                      </a:r>
                      <a:br>
                        <a:rPr lang="en-GB" sz="1000" b="1" dirty="0">
                          <a:solidFill>
                            <a:srgbClr val="FFFFFF"/>
                          </a:solidFill>
                          <a:effectLst/>
                          <a:latin typeface="Calibri"/>
                          <a:ea typeface="Times New Roman" panose="02020603050405020304" pitchFamily="18" charset="0"/>
                          <a:cs typeface="Times New Roman"/>
                        </a:rPr>
                      </a:br>
                      <a:r>
                        <a:rPr lang="en-GB" sz="1000" b="1" dirty="0">
                          <a:solidFill>
                            <a:srgbClr val="FFFFFF"/>
                          </a:solidFill>
                          <a:effectLst/>
                          <a:latin typeface="Calibri"/>
                          <a:ea typeface="Times New Roman" panose="02020603050405020304" pitchFamily="18" charset="0"/>
                          <a:cs typeface="Times New Roman"/>
                        </a:rPr>
                        <a:t>(Endorsed)</a:t>
                      </a:r>
                      <a:endParaRPr lang="en-GB" sz="1100" dirty="0">
                        <a:effectLst/>
                        <a:latin typeface="Calibri"/>
                        <a:ea typeface="Calibri" panose="020F0502020204030204" pitchFamily="34" charset="0"/>
                        <a:cs typeface="Times New Roman"/>
                      </a:endParaRPr>
                    </a:p>
                  </a:txBody>
                  <a:tcPr anchor="ctr">
                    <a:solidFill>
                      <a:srgbClr val="C2D721"/>
                    </a:solidFill>
                  </a:tcPr>
                </a:tc>
                <a:tc>
                  <a:txBody>
                    <a:bodyPr/>
                    <a:lstStyle/>
                    <a:p>
                      <a:pPr algn="ctr">
                        <a:lnSpc>
                          <a:spcPct val="107000"/>
                        </a:lnSpc>
                        <a:spcAft>
                          <a:spcPts val="800"/>
                        </a:spcAft>
                      </a:pPr>
                      <a:r>
                        <a:rPr lang="en-GB" sz="1000" b="1" spc="5" dirty="0">
                          <a:solidFill>
                            <a:srgbClr val="FFFFFF"/>
                          </a:solidFill>
                          <a:effectLst/>
                          <a:latin typeface="Calibri"/>
                          <a:ea typeface="Times New Roman" panose="02020603050405020304" pitchFamily="18" charset="0"/>
                          <a:cs typeface="Calibri"/>
                        </a:rPr>
                        <a:t>M</a:t>
                      </a:r>
                      <a:r>
                        <a:rPr lang="en-GB" sz="1000" b="1" dirty="0">
                          <a:solidFill>
                            <a:srgbClr val="FFFFFF"/>
                          </a:solidFill>
                          <a:effectLst/>
                          <a:latin typeface="Calibri"/>
                          <a:ea typeface="Times New Roman" panose="02020603050405020304" pitchFamily="18" charset="0"/>
                          <a:cs typeface="Calibri"/>
                        </a:rPr>
                        <a:t>e</a:t>
                      </a:r>
                      <a:r>
                        <a:rPr lang="en-GB" sz="1000" b="1" spc="5" dirty="0">
                          <a:solidFill>
                            <a:srgbClr val="FFFFFF"/>
                          </a:solidFill>
                          <a:effectLst/>
                          <a:latin typeface="Calibri"/>
                          <a:ea typeface="Times New Roman" panose="02020603050405020304" pitchFamily="18" charset="0"/>
                          <a:cs typeface="Calibri"/>
                        </a:rPr>
                        <a:t>r</a:t>
                      </a:r>
                      <a:r>
                        <a:rPr lang="en-GB" sz="1000" b="1" spc="-5" dirty="0">
                          <a:solidFill>
                            <a:srgbClr val="FFFFFF"/>
                          </a:solidFill>
                          <a:effectLst/>
                          <a:latin typeface="Calibri"/>
                          <a:ea typeface="Times New Roman" panose="02020603050405020304" pitchFamily="18" charset="0"/>
                          <a:cs typeface="Calibri"/>
                        </a:rPr>
                        <a:t>i</a:t>
                      </a:r>
                      <a:r>
                        <a:rPr lang="en-GB" sz="1000" b="1" dirty="0">
                          <a:solidFill>
                            <a:srgbClr val="FFFFFF"/>
                          </a:solidFill>
                          <a:effectLst/>
                          <a:latin typeface="Calibri"/>
                          <a:ea typeface="Times New Roman" panose="02020603050405020304" pitchFamily="18" charset="0"/>
                          <a:cs typeface="Calibri"/>
                        </a:rPr>
                        <a:t>t</a:t>
                      </a:r>
                      <a:endParaRPr lang="en-GB" sz="1100" dirty="0">
                        <a:effectLst/>
                        <a:latin typeface="Calibri"/>
                        <a:ea typeface="Calibri" panose="020F0502020204030204" pitchFamily="34" charset="0"/>
                        <a:cs typeface="Calibri"/>
                      </a:endParaRPr>
                    </a:p>
                  </a:txBody>
                  <a:tcPr anchor="ctr">
                    <a:solidFill>
                      <a:srgbClr val="C2D721"/>
                    </a:solidFill>
                  </a:tcPr>
                </a:tc>
                <a:tc>
                  <a:txBody>
                    <a:bodyPr/>
                    <a:lstStyle/>
                    <a:p>
                      <a:pPr algn="ctr">
                        <a:lnSpc>
                          <a:spcPct val="107000"/>
                        </a:lnSpc>
                        <a:spcAft>
                          <a:spcPts val="800"/>
                        </a:spcAft>
                      </a:pPr>
                      <a:r>
                        <a:rPr lang="en-GB" sz="1000" b="1" dirty="0">
                          <a:solidFill>
                            <a:srgbClr val="FFFFFF"/>
                          </a:solidFill>
                          <a:effectLst/>
                          <a:latin typeface="Calibri"/>
                          <a:ea typeface="Times New Roman" panose="02020603050405020304" pitchFamily="18" charset="0"/>
                          <a:cs typeface="Times New Roman"/>
                        </a:rPr>
                        <a:t>Merit Plus</a:t>
                      </a:r>
                      <a:br>
                        <a:rPr lang="en-GB" sz="1000" b="1" dirty="0">
                          <a:solidFill>
                            <a:srgbClr val="FFFFFF"/>
                          </a:solidFill>
                          <a:effectLst/>
                          <a:latin typeface="Calibri"/>
                          <a:ea typeface="Times New Roman" panose="02020603050405020304" pitchFamily="18" charset="0"/>
                          <a:cs typeface="Times New Roman"/>
                        </a:rPr>
                      </a:br>
                      <a:r>
                        <a:rPr lang="en-GB" sz="1000" b="1" dirty="0">
                          <a:solidFill>
                            <a:srgbClr val="FFFFFF"/>
                          </a:solidFill>
                          <a:effectLst/>
                          <a:latin typeface="Calibri"/>
                          <a:ea typeface="Times New Roman" panose="02020603050405020304" pitchFamily="18" charset="0"/>
                          <a:cs typeface="Times New Roman"/>
                        </a:rPr>
                        <a:t>(Endorsed)</a:t>
                      </a:r>
                      <a:endParaRPr lang="en-GB" sz="1100" dirty="0">
                        <a:effectLst/>
                        <a:latin typeface="Calibri"/>
                        <a:ea typeface="Calibri" panose="020F0502020204030204" pitchFamily="34" charset="0"/>
                        <a:cs typeface="Times New Roman"/>
                      </a:endParaRPr>
                    </a:p>
                  </a:txBody>
                  <a:tcPr anchor="ctr">
                    <a:solidFill>
                      <a:srgbClr val="C2D721"/>
                    </a:solidFill>
                  </a:tcPr>
                </a:tc>
                <a:tc>
                  <a:txBody>
                    <a:bodyPr/>
                    <a:lstStyle/>
                    <a:p>
                      <a:pPr algn="ctr">
                        <a:lnSpc>
                          <a:spcPct val="107000"/>
                        </a:lnSpc>
                        <a:spcAft>
                          <a:spcPts val="800"/>
                        </a:spcAft>
                      </a:pPr>
                      <a:r>
                        <a:rPr lang="en-GB" sz="1000" b="1" spc="-5" dirty="0">
                          <a:solidFill>
                            <a:srgbClr val="FFFFFF"/>
                          </a:solidFill>
                          <a:effectLst/>
                          <a:latin typeface="Calibri"/>
                          <a:ea typeface="Times New Roman" panose="02020603050405020304" pitchFamily="18" charset="0"/>
                          <a:cs typeface="Calibri"/>
                        </a:rPr>
                        <a:t>Di</a:t>
                      </a:r>
                      <a:r>
                        <a:rPr lang="en-GB" sz="1000" b="1" dirty="0">
                          <a:solidFill>
                            <a:srgbClr val="FFFFFF"/>
                          </a:solidFill>
                          <a:effectLst/>
                          <a:latin typeface="Calibri"/>
                          <a:ea typeface="Times New Roman" panose="02020603050405020304" pitchFamily="18" charset="0"/>
                          <a:cs typeface="Calibri"/>
                        </a:rPr>
                        <a:t>s</a:t>
                      </a:r>
                      <a:r>
                        <a:rPr lang="en-GB" sz="1000" b="1" spc="15" dirty="0">
                          <a:solidFill>
                            <a:srgbClr val="FFFFFF"/>
                          </a:solidFill>
                          <a:effectLst/>
                          <a:latin typeface="Calibri"/>
                          <a:ea typeface="Times New Roman" panose="02020603050405020304" pitchFamily="18" charset="0"/>
                          <a:cs typeface="Calibri"/>
                        </a:rPr>
                        <a:t>t</a:t>
                      </a:r>
                      <a:r>
                        <a:rPr lang="en-GB" sz="1000" b="1" spc="-5" dirty="0">
                          <a:solidFill>
                            <a:srgbClr val="FFFFFF"/>
                          </a:solidFill>
                          <a:effectLst/>
                          <a:latin typeface="Calibri"/>
                          <a:ea typeface="Times New Roman" panose="02020603050405020304" pitchFamily="18" charset="0"/>
                          <a:cs typeface="Calibri"/>
                        </a:rPr>
                        <a:t>i</a:t>
                      </a:r>
                      <a:r>
                        <a:rPr lang="en-GB" sz="1000" b="1" spc="5" dirty="0">
                          <a:solidFill>
                            <a:srgbClr val="FFFFFF"/>
                          </a:solidFill>
                          <a:effectLst/>
                          <a:latin typeface="Calibri"/>
                          <a:ea typeface="Times New Roman" panose="02020603050405020304" pitchFamily="18" charset="0"/>
                          <a:cs typeface="Calibri"/>
                        </a:rPr>
                        <a:t>nc</a:t>
                      </a:r>
                      <a:r>
                        <a:rPr lang="en-GB" sz="1000" b="1" dirty="0">
                          <a:solidFill>
                            <a:srgbClr val="FFFFFF"/>
                          </a:solidFill>
                          <a:effectLst/>
                          <a:latin typeface="Calibri"/>
                          <a:ea typeface="Times New Roman" panose="02020603050405020304" pitchFamily="18" charset="0"/>
                          <a:cs typeface="Calibri"/>
                        </a:rPr>
                        <a:t>tion</a:t>
                      </a:r>
                      <a:endParaRPr lang="en-GB" sz="1100" dirty="0">
                        <a:effectLst/>
                        <a:latin typeface="Calibri"/>
                        <a:ea typeface="Calibri" panose="020F0502020204030204" pitchFamily="34" charset="0"/>
                        <a:cs typeface="Calibri"/>
                      </a:endParaRPr>
                    </a:p>
                  </a:txBody>
                  <a:tcPr anchor="ctr">
                    <a:solidFill>
                      <a:srgbClr val="C2D721"/>
                    </a:solidFill>
                  </a:tcPr>
                </a:tc>
                <a:extLst>
                  <a:ext uri="{0D108BD9-81ED-4DB2-BD59-A6C34878D82A}">
                    <a16:rowId xmlns:a16="http://schemas.microsoft.com/office/drawing/2014/main" val="162651259"/>
                  </a:ext>
                </a:extLst>
              </a:tr>
              <a:tr h="1414283">
                <a:tc>
                  <a:txBody>
                    <a:bodyPr/>
                    <a:lstStyle/>
                    <a:p>
                      <a:pPr algn="ctr">
                        <a:lnSpc>
                          <a:spcPts val="1210"/>
                        </a:lnSpc>
                        <a:spcBef>
                          <a:spcPts val="100"/>
                        </a:spcBef>
                        <a:spcAft>
                          <a:spcPts val="800"/>
                        </a:spcAft>
                      </a:pPr>
                      <a:r>
                        <a:rPr lang="en-GB" sz="1100" b="1" i="0" dirty="0">
                          <a:effectLst/>
                          <a:latin typeface="Calibri"/>
                          <a:ea typeface="Calibri" panose="020F0502020204030204" pitchFamily="34" charset="0"/>
                          <a:cs typeface="Times New Roman"/>
                        </a:rPr>
                        <a:t>Support</a:t>
                      </a:r>
                    </a:p>
                  </a:txBody>
                  <a:tcPr marT="72000">
                    <a:solidFill>
                      <a:srgbClr val="C2D721">
                        <a:alpha val="20000"/>
                      </a:srgbClr>
                    </a:solidFill>
                  </a:tcPr>
                </a:tc>
                <a:tc>
                  <a:txBody>
                    <a:bodyPr/>
                    <a:lstStyle/>
                    <a:p>
                      <a:r>
                        <a:rPr lang="en-GB" sz="1100" dirty="0"/>
                        <a:t>The argument is briefly explained. </a:t>
                      </a:r>
                      <a:r>
                        <a:rPr lang="en-GB" sz="1100" dirty="0">
                          <a:solidFill>
                            <a:srgbClr val="FF0000"/>
                          </a:solidFill>
                        </a:rPr>
                        <a:t>One or two short reasons </a:t>
                      </a:r>
                      <a:r>
                        <a:rPr lang="en-GB" sz="1100" dirty="0"/>
                        <a:t>are given </a:t>
                      </a:r>
                    </a:p>
                    <a:p>
                      <a:r>
                        <a:rPr lang="en-GB" sz="1100" dirty="0"/>
                        <a:t>to support the argument. </a:t>
                      </a:r>
                    </a:p>
                    <a:p>
                      <a:pPr>
                        <a:lnSpc>
                          <a:spcPct val="107000"/>
                        </a:lnSpc>
                        <a:spcBef>
                          <a:spcPts val="100"/>
                        </a:spcBef>
                        <a:spcAft>
                          <a:spcPts val="800"/>
                        </a:spcAft>
                      </a:pP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T="72000"/>
                </a:tc>
                <a:tc>
                  <a:txBody>
                    <a:bodyPr/>
                    <a:lstStyle/>
                    <a:p>
                      <a:pPr marL="0" marR="0" lvl="0" indent="0" algn="l" defTabSz="685800" rtl="0" eaLnBrk="1" fontAlgn="auto" latinLnBrk="0" hangingPunct="1">
                        <a:lnSpc>
                          <a:spcPct val="107000"/>
                        </a:lnSpc>
                        <a:spcBef>
                          <a:spcPts val="100"/>
                        </a:spcBef>
                        <a:spcAft>
                          <a:spcPts val="800"/>
                        </a:spcAft>
                        <a:buClrTx/>
                        <a:buSzTx/>
                        <a:buFontTx/>
                        <a:buNone/>
                        <a:tabLst/>
                        <a:defRPr/>
                      </a:pPr>
                      <a:r>
                        <a:rPr lang="en-GB" sz="1100" dirty="0"/>
                        <a:t>The argument is briefly explained. </a:t>
                      </a:r>
                      <a:r>
                        <a:rPr lang="en-GB" sz="1100" dirty="0">
                          <a:solidFill>
                            <a:srgbClr val="FF0000"/>
                          </a:solidFill>
                        </a:rPr>
                        <a:t>Three or four short reasons </a:t>
                      </a:r>
                      <a:r>
                        <a:rPr lang="en-GB" sz="1100" dirty="0"/>
                        <a:t>are given to support the argument. </a:t>
                      </a:r>
                    </a:p>
                    <a:p>
                      <a:pPr>
                        <a:lnSpc>
                          <a:spcPct val="107000"/>
                        </a:lnSpc>
                        <a:spcBef>
                          <a:spcPts val="100"/>
                        </a:spcBef>
                        <a:spcAft>
                          <a:spcPts val="800"/>
                        </a:spcAft>
                      </a:pP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T="72000"/>
                </a:tc>
                <a:tc>
                  <a:txBody>
                    <a:bodyPr/>
                    <a:lstStyle/>
                    <a:p>
                      <a:r>
                        <a:rPr lang="en-GB" sz="1100" dirty="0">
                          <a:solidFill>
                            <a:srgbClr val="FF0000"/>
                          </a:solidFill>
                        </a:rPr>
                        <a:t>The argument is well explained.</a:t>
                      </a:r>
                      <a:r>
                        <a:rPr lang="en-GB" sz="1100" dirty="0"/>
                        <a:t> </a:t>
                      </a:r>
                      <a:r>
                        <a:rPr lang="en-GB" sz="1100" dirty="0">
                          <a:solidFill>
                            <a:srgbClr val="FF0000"/>
                          </a:solidFill>
                        </a:rPr>
                        <a:t>One or two detailed reasons are given, with evidence,</a:t>
                      </a:r>
                      <a:r>
                        <a:rPr lang="en-GB" sz="1100" dirty="0"/>
                        <a:t> to the support argument.</a:t>
                      </a:r>
                    </a:p>
                    <a:p>
                      <a:pPr>
                        <a:lnSpc>
                          <a:spcPct val="107000"/>
                        </a:lnSpc>
                        <a:spcBef>
                          <a:spcPts val="100"/>
                        </a:spcBef>
                        <a:spcAft>
                          <a:spcPts val="800"/>
                        </a:spcAft>
                      </a:pP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T="72000"/>
                </a:tc>
                <a:tc>
                  <a:txBody>
                    <a:bodyPr/>
                    <a:lstStyle/>
                    <a:p>
                      <a:pPr marL="0" marR="0" lvl="0" indent="0" algn="l" defTabSz="685800" rtl="0" eaLnBrk="1" fontAlgn="auto" latinLnBrk="0" hangingPunct="1">
                        <a:lnSpc>
                          <a:spcPct val="107000"/>
                        </a:lnSpc>
                        <a:spcBef>
                          <a:spcPts val="100"/>
                        </a:spcBef>
                        <a:spcAft>
                          <a:spcPts val="800"/>
                        </a:spcAft>
                        <a:buClrTx/>
                        <a:buSzTx/>
                        <a:buFontTx/>
                        <a:buNone/>
                        <a:tabLst/>
                        <a:defRPr/>
                      </a:pPr>
                      <a:r>
                        <a:rPr lang="en-GB" sz="1100" dirty="0"/>
                        <a:t>The argument is well explained. </a:t>
                      </a:r>
                      <a:r>
                        <a:rPr lang="en-GB" sz="1100" dirty="0">
                          <a:solidFill>
                            <a:srgbClr val="FF0000"/>
                          </a:solidFill>
                        </a:rPr>
                        <a:t>Three or four detailed reasons are given, with evidence, </a:t>
                      </a:r>
                      <a:r>
                        <a:rPr lang="en-GB" sz="1100" dirty="0"/>
                        <a:t>to support the argument. </a:t>
                      </a:r>
                    </a:p>
                    <a:p>
                      <a:pPr>
                        <a:lnSpc>
                          <a:spcPct val="107000"/>
                        </a:lnSpc>
                        <a:spcBef>
                          <a:spcPts val="100"/>
                        </a:spcBef>
                        <a:spcAft>
                          <a:spcPts val="800"/>
                        </a:spcAft>
                      </a:pP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T="72000"/>
                </a:tc>
                <a:tc>
                  <a:txBody>
                    <a:bodyPr/>
                    <a:lstStyle/>
                    <a:p>
                      <a:pPr marL="0" marR="0" lvl="0" indent="0" algn="l" defTabSz="685800" rtl="0" eaLnBrk="1" fontAlgn="auto" latinLnBrk="0" hangingPunct="1">
                        <a:lnSpc>
                          <a:spcPct val="107000"/>
                        </a:lnSpc>
                        <a:spcBef>
                          <a:spcPts val="100"/>
                        </a:spcBef>
                        <a:spcAft>
                          <a:spcPts val="800"/>
                        </a:spcAft>
                        <a:buClrTx/>
                        <a:buSzTx/>
                        <a:buFontTx/>
                        <a:buNone/>
                        <a:tabLst/>
                        <a:defRPr/>
                      </a:pPr>
                      <a:r>
                        <a:rPr lang="en-GB" sz="1100" dirty="0"/>
                        <a:t>The argument is well supported </a:t>
                      </a:r>
                      <a:r>
                        <a:rPr lang="en-GB" sz="1100" dirty="0">
                          <a:solidFill>
                            <a:srgbClr val="FF0000"/>
                          </a:solidFill>
                        </a:rPr>
                        <a:t>with a wide range of evidence </a:t>
                      </a:r>
                      <a:r>
                        <a:rPr lang="en-GB" sz="1100" dirty="0"/>
                        <a:t>and is </a:t>
                      </a:r>
                      <a:r>
                        <a:rPr lang="en-GB" sz="1100" dirty="0">
                          <a:solidFill>
                            <a:srgbClr val="FF0000"/>
                          </a:solidFill>
                        </a:rPr>
                        <a:t>persuasive to the listener.</a:t>
                      </a:r>
                    </a:p>
                    <a:p>
                      <a:pPr>
                        <a:lnSpc>
                          <a:spcPct val="107000"/>
                        </a:lnSpc>
                        <a:spcBef>
                          <a:spcPts val="100"/>
                        </a:spcBef>
                        <a:spcAft>
                          <a:spcPts val="800"/>
                        </a:spcAft>
                      </a:pPr>
                      <a:endParaRPr lang="en-GB" sz="1100" b="0" dirty="0">
                        <a:solidFill>
                          <a:srgbClr val="E4141E"/>
                        </a:solidFill>
                        <a:effectLst/>
                        <a:latin typeface="Calibri" panose="020F0502020204030204" pitchFamily="34" charset="0"/>
                        <a:ea typeface="Calibri" panose="020F0502020204030204" pitchFamily="34" charset="0"/>
                        <a:cs typeface="Times New Roman" panose="02020603050405020304" pitchFamily="18" charset="0"/>
                      </a:endParaRPr>
                    </a:p>
                  </a:txBody>
                  <a:tcPr marT="72000"/>
                </a:tc>
                <a:extLst>
                  <a:ext uri="{0D108BD9-81ED-4DB2-BD59-A6C34878D82A}">
                    <a16:rowId xmlns:a16="http://schemas.microsoft.com/office/drawing/2014/main" val="1213575506"/>
                  </a:ext>
                </a:extLst>
              </a:tr>
            </a:tbl>
          </a:graphicData>
        </a:graphic>
      </p:graphicFrame>
      <p:pic>
        <p:nvPicPr>
          <p:cNvPr id="6" name="Picture 5" descr="A black x on a white background&#10;&#10;Description automatically generated">
            <a:extLst>
              <a:ext uri="{FF2B5EF4-FFF2-40B4-BE49-F238E27FC236}">
                <a16:creationId xmlns:a16="http://schemas.microsoft.com/office/drawing/2014/main" id="{65D62D70-D007-830B-DD91-178777AC836D}"/>
              </a:ext>
            </a:extLst>
          </p:cNvPr>
          <p:cNvPicPr>
            <a:picLocks noChangeAspect="1"/>
          </p:cNvPicPr>
          <p:nvPr/>
        </p:nvPicPr>
        <p:blipFill>
          <a:blip r:embed="rId3"/>
          <a:stretch>
            <a:fillRect/>
          </a:stretch>
        </p:blipFill>
        <p:spPr>
          <a:xfrm>
            <a:off x="8523912" y="6180334"/>
            <a:ext cx="495300" cy="533400"/>
          </a:xfrm>
          <a:prstGeom prst="rect">
            <a:avLst/>
          </a:prstGeom>
        </p:spPr>
      </p:pic>
    </p:spTree>
    <p:extLst>
      <p:ext uri="{BB962C8B-B14F-4D97-AF65-F5344CB8AC3E}">
        <p14:creationId xmlns:p14="http://schemas.microsoft.com/office/powerpoint/2010/main" val="2808280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3A19F-253F-E2D1-7C25-04A533851B13}"/>
              </a:ext>
            </a:extLst>
          </p:cNvPr>
          <p:cNvSpPr>
            <a:spLocks noGrp="1"/>
          </p:cNvSpPr>
          <p:nvPr>
            <p:ph type="title"/>
          </p:nvPr>
        </p:nvSpPr>
        <p:spPr>
          <a:xfrm>
            <a:off x="323528" y="1196752"/>
            <a:ext cx="7886700" cy="365126"/>
          </a:xfrm>
        </p:spPr>
        <p:txBody>
          <a:bodyPr>
            <a:normAutofit fontScale="90000"/>
          </a:bodyPr>
          <a:lstStyle/>
          <a:p>
            <a:r>
              <a:rPr lang="en-GB" b="1" i="1" dirty="0">
                <a:latin typeface="+mn-lt"/>
              </a:rPr>
              <a:t>When do we use persuasion?</a:t>
            </a:r>
          </a:p>
        </p:txBody>
      </p:sp>
      <p:sp>
        <p:nvSpPr>
          <p:cNvPr id="3" name="Date Placeholder 2">
            <a:extLst>
              <a:ext uri="{FF2B5EF4-FFF2-40B4-BE49-F238E27FC236}">
                <a16:creationId xmlns:a16="http://schemas.microsoft.com/office/drawing/2014/main" id="{AEB0ABCF-94EE-DAA7-2C09-F608622DFC52}"/>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EB041022-69B7-D91A-3346-D0043531BA99}"/>
              </a:ext>
            </a:extLst>
          </p:cNvPr>
          <p:cNvSpPr>
            <a:spLocks noGrp="1"/>
          </p:cNvSpPr>
          <p:nvPr>
            <p:ph type="ftr" sz="quarter" idx="11"/>
          </p:nvPr>
        </p:nvSpPr>
        <p:spPr>
          <a:xfrm>
            <a:off x="2411759" y="6356351"/>
            <a:ext cx="3600399" cy="365125"/>
          </a:xfrm>
        </p:spPr>
        <p:txBody>
          <a:bodyPr/>
          <a:lstStyle/>
          <a:p>
            <a:r>
              <a:rPr lang="en-GB" dirty="0"/>
              <a:t>ESB-RES-C237</a:t>
            </a:r>
          </a:p>
          <a:p>
            <a:r>
              <a:rPr lang="en-GB" dirty="0"/>
              <a:t>L1G2-Speech to Inform-3.2-PPT-Developing our argument and persuasion</a:t>
            </a:r>
          </a:p>
        </p:txBody>
      </p:sp>
      <p:sp>
        <p:nvSpPr>
          <p:cNvPr id="5" name="Slide Number Placeholder 4">
            <a:extLst>
              <a:ext uri="{FF2B5EF4-FFF2-40B4-BE49-F238E27FC236}">
                <a16:creationId xmlns:a16="http://schemas.microsoft.com/office/drawing/2014/main" id="{818351CF-3A07-81B5-061E-6B51D23972E9}"/>
              </a:ext>
            </a:extLst>
          </p:cNvPr>
          <p:cNvSpPr>
            <a:spLocks noGrp="1"/>
          </p:cNvSpPr>
          <p:nvPr>
            <p:ph type="sldNum" sz="quarter" idx="12"/>
          </p:nvPr>
        </p:nvSpPr>
        <p:spPr/>
        <p:txBody>
          <a:bodyPr/>
          <a:lstStyle/>
          <a:p>
            <a:fld id="{EFC07C4F-4DD7-4452-9CBE-7B4BC77324C7}" type="slidenum">
              <a:rPr lang="en-GB" smtClean="0"/>
              <a:t>3</a:t>
            </a:fld>
            <a:endParaRPr lang="en-GB"/>
          </a:p>
        </p:txBody>
      </p:sp>
      <p:pic>
        <p:nvPicPr>
          <p:cNvPr id="7" name="Picture 6">
            <a:extLst>
              <a:ext uri="{FF2B5EF4-FFF2-40B4-BE49-F238E27FC236}">
                <a16:creationId xmlns:a16="http://schemas.microsoft.com/office/drawing/2014/main" id="{E4631463-F407-7C27-4440-2E32B26EBF4C}"/>
              </a:ext>
            </a:extLst>
          </p:cNvPr>
          <p:cNvPicPr>
            <a:picLocks noChangeAspect="1"/>
          </p:cNvPicPr>
          <p:nvPr/>
        </p:nvPicPr>
        <p:blipFill>
          <a:blip r:embed="rId2"/>
          <a:stretch>
            <a:fillRect/>
          </a:stretch>
        </p:blipFill>
        <p:spPr>
          <a:xfrm>
            <a:off x="412874" y="4889501"/>
            <a:ext cx="1590675" cy="1466850"/>
          </a:xfrm>
          <a:prstGeom prst="rect">
            <a:avLst/>
          </a:prstGeom>
        </p:spPr>
      </p:pic>
      <p:grpSp>
        <p:nvGrpSpPr>
          <p:cNvPr id="8" name="Group 7">
            <a:extLst>
              <a:ext uri="{FF2B5EF4-FFF2-40B4-BE49-F238E27FC236}">
                <a16:creationId xmlns:a16="http://schemas.microsoft.com/office/drawing/2014/main" id="{DA206DBB-67B2-7984-9464-E4938C1A9AE2}"/>
              </a:ext>
            </a:extLst>
          </p:cNvPr>
          <p:cNvGrpSpPr/>
          <p:nvPr/>
        </p:nvGrpSpPr>
        <p:grpSpPr>
          <a:xfrm>
            <a:off x="2843808" y="2636912"/>
            <a:ext cx="3168351" cy="2056651"/>
            <a:chOff x="6156176" y="4775069"/>
            <a:chExt cx="2186457" cy="1485478"/>
          </a:xfrm>
        </p:grpSpPr>
        <p:pic>
          <p:nvPicPr>
            <p:cNvPr id="9" name="Picture 8">
              <a:extLst>
                <a:ext uri="{FF2B5EF4-FFF2-40B4-BE49-F238E27FC236}">
                  <a16:creationId xmlns:a16="http://schemas.microsoft.com/office/drawing/2014/main" id="{96B561CC-7B83-DA44-0672-2795424B2DC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10" name="TextBox 9">
              <a:extLst>
                <a:ext uri="{FF2B5EF4-FFF2-40B4-BE49-F238E27FC236}">
                  <a16:creationId xmlns:a16="http://schemas.microsoft.com/office/drawing/2014/main" id="{4EDF5994-3F8A-7C8B-4092-BA1E4CABF453}"/>
                </a:ext>
              </a:extLst>
            </p:cNvPr>
            <p:cNvSpPr txBox="1"/>
            <p:nvPr/>
          </p:nvSpPr>
          <p:spPr>
            <a:xfrm>
              <a:off x="6476075" y="4979888"/>
              <a:ext cx="1546657" cy="257308"/>
            </a:xfrm>
            <a:prstGeom prst="rect">
              <a:avLst/>
            </a:prstGeom>
            <a:noFill/>
          </p:spPr>
          <p:txBody>
            <a:bodyPr wrap="square" rtlCol="0">
              <a:spAutoFit/>
            </a:bodyPr>
            <a:lstStyle/>
            <a:p>
              <a:pPr algn="ctr"/>
              <a:endParaRPr lang="en-GB" sz="1400" dirty="0"/>
            </a:p>
          </p:txBody>
        </p:sp>
      </p:grpSp>
      <p:sp>
        <p:nvSpPr>
          <p:cNvPr id="11" name="TextBox 10">
            <a:extLst>
              <a:ext uri="{FF2B5EF4-FFF2-40B4-BE49-F238E27FC236}">
                <a16:creationId xmlns:a16="http://schemas.microsoft.com/office/drawing/2014/main" id="{181D13DC-69DA-30DB-4820-78469E325DC0}"/>
              </a:ext>
            </a:extLst>
          </p:cNvPr>
          <p:cNvSpPr txBox="1"/>
          <p:nvPr/>
        </p:nvSpPr>
        <p:spPr>
          <a:xfrm>
            <a:off x="3033283" y="2767280"/>
            <a:ext cx="2789398" cy="1323439"/>
          </a:xfrm>
          <a:prstGeom prst="rect">
            <a:avLst/>
          </a:prstGeom>
          <a:noFill/>
        </p:spPr>
        <p:txBody>
          <a:bodyPr wrap="square" rtlCol="0">
            <a:spAutoFit/>
          </a:bodyPr>
          <a:lstStyle/>
          <a:p>
            <a:r>
              <a:rPr lang="en-GB" sz="1600" dirty="0"/>
              <a:t>When is persuasion used in everyday life?</a:t>
            </a:r>
          </a:p>
          <a:p>
            <a:endParaRPr lang="en-GB" sz="1600" dirty="0"/>
          </a:p>
          <a:p>
            <a:r>
              <a:rPr lang="en-GB" sz="1600" dirty="0"/>
              <a:t>Come up with as many ideas as you can. </a:t>
            </a:r>
          </a:p>
        </p:txBody>
      </p:sp>
      <p:sp>
        <p:nvSpPr>
          <p:cNvPr id="12" name="TextBox 11">
            <a:extLst>
              <a:ext uri="{FF2B5EF4-FFF2-40B4-BE49-F238E27FC236}">
                <a16:creationId xmlns:a16="http://schemas.microsoft.com/office/drawing/2014/main" id="{A727C4B7-29E6-5E37-B727-48BFDCA668C2}"/>
              </a:ext>
            </a:extLst>
          </p:cNvPr>
          <p:cNvSpPr txBox="1"/>
          <p:nvPr/>
        </p:nvSpPr>
        <p:spPr>
          <a:xfrm>
            <a:off x="5076056" y="5122789"/>
            <a:ext cx="3816424" cy="1000274"/>
          </a:xfrm>
          <a:prstGeom prst="rect">
            <a:avLst/>
          </a:prstGeom>
          <a:solidFill>
            <a:srgbClr val="C3D821"/>
          </a:solidFill>
        </p:spPr>
        <p:txBody>
          <a:bodyPr wrap="square">
            <a:spAutoFit/>
          </a:bodyPr>
          <a:lstStyle/>
          <a:p>
            <a:r>
              <a:rPr lang="en-GB" sz="1200" b="1" i="1" dirty="0"/>
              <a:t>Persuade:</a:t>
            </a:r>
            <a:br>
              <a:rPr lang="en-GB" sz="1200" dirty="0"/>
            </a:br>
            <a:r>
              <a:rPr lang="en-GB" sz="1200" dirty="0"/>
              <a:t>To make someone do or believe something by giving them a good reason to do it or by talking to that person and making them believe it.</a:t>
            </a:r>
          </a:p>
          <a:p>
            <a:pPr algn="r"/>
            <a:r>
              <a:rPr lang="en-GB" sz="900" dirty="0">
                <a:hlinkClick r:id="rId4"/>
              </a:rPr>
              <a:t>https://dictionary.cambridge.org/dictionary/english/persuade</a:t>
            </a:r>
            <a:r>
              <a:rPr lang="en-GB" sz="900" dirty="0"/>
              <a:t> </a:t>
            </a:r>
          </a:p>
        </p:txBody>
      </p:sp>
      <p:pic>
        <p:nvPicPr>
          <p:cNvPr id="6" name="Picture 5" descr="A black x on a white background&#10;&#10;Description automatically generated">
            <a:extLst>
              <a:ext uri="{FF2B5EF4-FFF2-40B4-BE49-F238E27FC236}">
                <a16:creationId xmlns:a16="http://schemas.microsoft.com/office/drawing/2014/main" id="{9D367ADC-DEEE-F041-776D-257C13687B3A}"/>
              </a:ext>
            </a:extLst>
          </p:cNvPr>
          <p:cNvPicPr>
            <a:picLocks noChangeAspect="1"/>
          </p:cNvPicPr>
          <p:nvPr/>
        </p:nvPicPr>
        <p:blipFill>
          <a:blip r:embed="rId5"/>
          <a:stretch>
            <a:fillRect/>
          </a:stretch>
        </p:blipFill>
        <p:spPr>
          <a:xfrm>
            <a:off x="8485384" y="6180334"/>
            <a:ext cx="495300" cy="533400"/>
          </a:xfrm>
          <a:prstGeom prst="rect">
            <a:avLst/>
          </a:prstGeom>
        </p:spPr>
      </p:pic>
    </p:spTree>
    <p:extLst>
      <p:ext uri="{BB962C8B-B14F-4D97-AF65-F5344CB8AC3E}">
        <p14:creationId xmlns:p14="http://schemas.microsoft.com/office/powerpoint/2010/main" val="40273065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3A19F-253F-E2D1-7C25-04A533851B13}"/>
              </a:ext>
            </a:extLst>
          </p:cNvPr>
          <p:cNvSpPr>
            <a:spLocks noGrp="1"/>
          </p:cNvSpPr>
          <p:nvPr>
            <p:ph type="title"/>
          </p:nvPr>
        </p:nvSpPr>
        <p:spPr>
          <a:xfrm>
            <a:off x="323528" y="1196752"/>
            <a:ext cx="7886700" cy="365126"/>
          </a:xfrm>
        </p:spPr>
        <p:txBody>
          <a:bodyPr>
            <a:normAutofit fontScale="90000"/>
          </a:bodyPr>
          <a:lstStyle/>
          <a:p>
            <a:r>
              <a:rPr lang="en-GB" b="1" i="1" dirty="0">
                <a:latin typeface="+mn-lt"/>
              </a:rPr>
              <a:t>When do we use persuasion?</a:t>
            </a:r>
          </a:p>
        </p:txBody>
      </p:sp>
      <p:sp>
        <p:nvSpPr>
          <p:cNvPr id="3" name="Date Placeholder 2">
            <a:extLst>
              <a:ext uri="{FF2B5EF4-FFF2-40B4-BE49-F238E27FC236}">
                <a16:creationId xmlns:a16="http://schemas.microsoft.com/office/drawing/2014/main" id="{AEB0ABCF-94EE-DAA7-2C09-F608622DFC52}"/>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EB041022-69B7-D91A-3346-D0043531BA99}"/>
              </a:ext>
            </a:extLst>
          </p:cNvPr>
          <p:cNvSpPr>
            <a:spLocks noGrp="1"/>
          </p:cNvSpPr>
          <p:nvPr>
            <p:ph type="ftr" sz="quarter" idx="11"/>
          </p:nvPr>
        </p:nvSpPr>
        <p:spPr>
          <a:xfrm>
            <a:off x="2411759" y="6356351"/>
            <a:ext cx="3600399" cy="365125"/>
          </a:xfrm>
        </p:spPr>
        <p:txBody>
          <a:bodyPr/>
          <a:lstStyle/>
          <a:p>
            <a:r>
              <a:rPr lang="en-GB" dirty="0"/>
              <a:t>ESB-RES-C237</a:t>
            </a:r>
          </a:p>
          <a:p>
            <a:r>
              <a:rPr lang="en-GB" dirty="0"/>
              <a:t>L1G2-Speech to Inform-3.2-PPT-Developing our argument and persuasion</a:t>
            </a:r>
          </a:p>
        </p:txBody>
      </p:sp>
      <p:sp>
        <p:nvSpPr>
          <p:cNvPr id="5" name="Slide Number Placeholder 4">
            <a:extLst>
              <a:ext uri="{FF2B5EF4-FFF2-40B4-BE49-F238E27FC236}">
                <a16:creationId xmlns:a16="http://schemas.microsoft.com/office/drawing/2014/main" id="{818351CF-3A07-81B5-061E-6B51D23972E9}"/>
              </a:ext>
            </a:extLst>
          </p:cNvPr>
          <p:cNvSpPr>
            <a:spLocks noGrp="1"/>
          </p:cNvSpPr>
          <p:nvPr>
            <p:ph type="sldNum" sz="quarter" idx="12"/>
          </p:nvPr>
        </p:nvSpPr>
        <p:spPr/>
        <p:txBody>
          <a:bodyPr/>
          <a:lstStyle/>
          <a:p>
            <a:fld id="{EFC07C4F-4DD7-4452-9CBE-7B4BC77324C7}" type="slidenum">
              <a:rPr lang="en-GB" smtClean="0"/>
              <a:t>4</a:t>
            </a:fld>
            <a:endParaRPr lang="en-GB"/>
          </a:p>
        </p:txBody>
      </p:sp>
      <p:pic>
        <p:nvPicPr>
          <p:cNvPr id="7" name="Picture 6">
            <a:extLst>
              <a:ext uri="{FF2B5EF4-FFF2-40B4-BE49-F238E27FC236}">
                <a16:creationId xmlns:a16="http://schemas.microsoft.com/office/drawing/2014/main" id="{E4631463-F407-7C27-4440-2E32B26EBF4C}"/>
              </a:ext>
            </a:extLst>
          </p:cNvPr>
          <p:cNvPicPr>
            <a:picLocks noChangeAspect="1"/>
          </p:cNvPicPr>
          <p:nvPr/>
        </p:nvPicPr>
        <p:blipFill>
          <a:blip r:embed="rId2"/>
          <a:stretch>
            <a:fillRect/>
          </a:stretch>
        </p:blipFill>
        <p:spPr>
          <a:xfrm>
            <a:off x="639114" y="4797152"/>
            <a:ext cx="1590675" cy="1466850"/>
          </a:xfrm>
          <a:prstGeom prst="rect">
            <a:avLst/>
          </a:prstGeom>
        </p:spPr>
      </p:pic>
      <p:grpSp>
        <p:nvGrpSpPr>
          <p:cNvPr id="8" name="Group 7">
            <a:extLst>
              <a:ext uri="{FF2B5EF4-FFF2-40B4-BE49-F238E27FC236}">
                <a16:creationId xmlns:a16="http://schemas.microsoft.com/office/drawing/2014/main" id="{DA206DBB-67B2-7984-9464-E4938C1A9AE2}"/>
              </a:ext>
            </a:extLst>
          </p:cNvPr>
          <p:cNvGrpSpPr/>
          <p:nvPr/>
        </p:nvGrpSpPr>
        <p:grpSpPr>
          <a:xfrm>
            <a:off x="2843808" y="2636912"/>
            <a:ext cx="3168351" cy="2056651"/>
            <a:chOff x="6156176" y="4775069"/>
            <a:chExt cx="2186457" cy="1485478"/>
          </a:xfrm>
        </p:grpSpPr>
        <p:pic>
          <p:nvPicPr>
            <p:cNvPr id="9" name="Picture 8">
              <a:extLst>
                <a:ext uri="{FF2B5EF4-FFF2-40B4-BE49-F238E27FC236}">
                  <a16:creationId xmlns:a16="http://schemas.microsoft.com/office/drawing/2014/main" id="{96B561CC-7B83-DA44-0672-2795424B2DC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10" name="TextBox 9">
              <a:extLst>
                <a:ext uri="{FF2B5EF4-FFF2-40B4-BE49-F238E27FC236}">
                  <a16:creationId xmlns:a16="http://schemas.microsoft.com/office/drawing/2014/main" id="{4EDF5994-3F8A-7C8B-4092-BA1E4CABF453}"/>
                </a:ext>
              </a:extLst>
            </p:cNvPr>
            <p:cNvSpPr txBox="1"/>
            <p:nvPr/>
          </p:nvSpPr>
          <p:spPr>
            <a:xfrm>
              <a:off x="6476075" y="4979888"/>
              <a:ext cx="1546657" cy="257308"/>
            </a:xfrm>
            <a:prstGeom prst="rect">
              <a:avLst/>
            </a:prstGeom>
            <a:noFill/>
          </p:spPr>
          <p:txBody>
            <a:bodyPr wrap="square" rtlCol="0">
              <a:spAutoFit/>
            </a:bodyPr>
            <a:lstStyle/>
            <a:p>
              <a:pPr algn="ctr"/>
              <a:endParaRPr lang="en-GB" sz="1400" dirty="0"/>
            </a:p>
          </p:txBody>
        </p:sp>
      </p:grpSp>
      <p:sp>
        <p:nvSpPr>
          <p:cNvPr id="11" name="TextBox 10">
            <a:extLst>
              <a:ext uri="{FF2B5EF4-FFF2-40B4-BE49-F238E27FC236}">
                <a16:creationId xmlns:a16="http://schemas.microsoft.com/office/drawing/2014/main" id="{181D13DC-69DA-30DB-4820-78469E325DC0}"/>
              </a:ext>
            </a:extLst>
          </p:cNvPr>
          <p:cNvSpPr txBox="1"/>
          <p:nvPr/>
        </p:nvSpPr>
        <p:spPr>
          <a:xfrm>
            <a:off x="3045885" y="2881979"/>
            <a:ext cx="2789398" cy="1169551"/>
          </a:xfrm>
          <a:prstGeom prst="rect">
            <a:avLst/>
          </a:prstGeom>
          <a:noFill/>
        </p:spPr>
        <p:txBody>
          <a:bodyPr wrap="square" rtlCol="0">
            <a:spAutoFit/>
          </a:bodyPr>
          <a:lstStyle/>
          <a:p>
            <a:r>
              <a:rPr lang="en-GB" sz="1400" dirty="0"/>
              <a:t>When is persuasion used in everyday life?</a:t>
            </a:r>
          </a:p>
          <a:p>
            <a:endParaRPr lang="en-GB" sz="1400" dirty="0"/>
          </a:p>
          <a:p>
            <a:r>
              <a:rPr lang="en-GB" sz="1400" dirty="0"/>
              <a:t>Come up with as many ideas as you can. </a:t>
            </a:r>
          </a:p>
        </p:txBody>
      </p:sp>
      <p:sp>
        <p:nvSpPr>
          <p:cNvPr id="6" name="TextBox 5">
            <a:extLst>
              <a:ext uri="{FF2B5EF4-FFF2-40B4-BE49-F238E27FC236}">
                <a16:creationId xmlns:a16="http://schemas.microsoft.com/office/drawing/2014/main" id="{FB64EFD1-58FF-0764-B8E9-6753A8D0F3DF}"/>
              </a:ext>
            </a:extLst>
          </p:cNvPr>
          <p:cNvSpPr txBox="1"/>
          <p:nvPr/>
        </p:nvSpPr>
        <p:spPr>
          <a:xfrm>
            <a:off x="778306" y="2513496"/>
            <a:ext cx="1057390" cy="369332"/>
          </a:xfrm>
          <a:prstGeom prst="rect">
            <a:avLst/>
          </a:prstGeom>
          <a:solidFill>
            <a:srgbClr val="F58A1D"/>
          </a:solidFill>
        </p:spPr>
        <p:txBody>
          <a:bodyPr wrap="square" rtlCol="0">
            <a:spAutoFit/>
          </a:bodyPr>
          <a:lstStyle/>
          <a:p>
            <a:pPr algn="ctr"/>
            <a:r>
              <a:rPr lang="en-GB" dirty="0"/>
              <a:t>Adverts</a:t>
            </a:r>
          </a:p>
        </p:txBody>
      </p:sp>
      <p:sp>
        <p:nvSpPr>
          <p:cNvPr id="12" name="TextBox 11">
            <a:extLst>
              <a:ext uri="{FF2B5EF4-FFF2-40B4-BE49-F238E27FC236}">
                <a16:creationId xmlns:a16="http://schemas.microsoft.com/office/drawing/2014/main" id="{1D97FAD9-D642-BB57-AD93-CFDD293D1DD8}"/>
              </a:ext>
            </a:extLst>
          </p:cNvPr>
          <p:cNvSpPr txBox="1"/>
          <p:nvPr/>
        </p:nvSpPr>
        <p:spPr>
          <a:xfrm>
            <a:off x="6660232" y="2815800"/>
            <a:ext cx="1152128" cy="369332"/>
          </a:xfrm>
          <a:prstGeom prst="rect">
            <a:avLst/>
          </a:prstGeom>
          <a:solidFill>
            <a:srgbClr val="FBD10A"/>
          </a:solidFill>
        </p:spPr>
        <p:txBody>
          <a:bodyPr wrap="square" rtlCol="0">
            <a:spAutoFit/>
          </a:bodyPr>
          <a:lstStyle/>
          <a:p>
            <a:pPr algn="ctr"/>
            <a:r>
              <a:rPr lang="en-GB" dirty="0"/>
              <a:t>Parenting</a:t>
            </a:r>
          </a:p>
        </p:txBody>
      </p:sp>
      <p:sp>
        <p:nvSpPr>
          <p:cNvPr id="13" name="TextBox 12">
            <a:extLst>
              <a:ext uri="{FF2B5EF4-FFF2-40B4-BE49-F238E27FC236}">
                <a16:creationId xmlns:a16="http://schemas.microsoft.com/office/drawing/2014/main" id="{22E0AA97-8CC0-D516-1E56-2933299C85E7}"/>
              </a:ext>
            </a:extLst>
          </p:cNvPr>
          <p:cNvSpPr txBox="1"/>
          <p:nvPr/>
        </p:nvSpPr>
        <p:spPr>
          <a:xfrm>
            <a:off x="5969360" y="5021502"/>
            <a:ext cx="898276" cy="369332"/>
          </a:xfrm>
          <a:prstGeom prst="rect">
            <a:avLst/>
          </a:prstGeom>
          <a:solidFill>
            <a:srgbClr val="F58A1D"/>
          </a:solidFill>
        </p:spPr>
        <p:txBody>
          <a:bodyPr wrap="square" rtlCol="0">
            <a:spAutoFit/>
          </a:bodyPr>
          <a:lstStyle/>
          <a:p>
            <a:pPr algn="ctr"/>
            <a:r>
              <a:rPr lang="en-GB" dirty="0"/>
              <a:t>Politics</a:t>
            </a:r>
          </a:p>
        </p:txBody>
      </p:sp>
      <p:sp>
        <p:nvSpPr>
          <p:cNvPr id="14" name="TextBox 13">
            <a:extLst>
              <a:ext uri="{FF2B5EF4-FFF2-40B4-BE49-F238E27FC236}">
                <a16:creationId xmlns:a16="http://schemas.microsoft.com/office/drawing/2014/main" id="{FB0EEBC3-278D-E3B0-9B4F-3E0B8696E41A}"/>
              </a:ext>
            </a:extLst>
          </p:cNvPr>
          <p:cNvSpPr txBox="1"/>
          <p:nvPr/>
        </p:nvSpPr>
        <p:spPr>
          <a:xfrm>
            <a:off x="2411760" y="1995145"/>
            <a:ext cx="1296144" cy="369332"/>
          </a:xfrm>
          <a:prstGeom prst="rect">
            <a:avLst/>
          </a:prstGeom>
          <a:solidFill>
            <a:srgbClr val="C1DA23"/>
          </a:solidFill>
        </p:spPr>
        <p:txBody>
          <a:bodyPr wrap="square" rtlCol="0">
            <a:spAutoFit/>
          </a:bodyPr>
          <a:lstStyle/>
          <a:p>
            <a:pPr algn="ctr"/>
            <a:r>
              <a:rPr lang="en-GB" dirty="0"/>
              <a:t>Influencers</a:t>
            </a:r>
          </a:p>
        </p:txBody>
      </p:sp>
      <p:sp>
        <p:nvSpPr>
          <p:cNvPr id="15" name="TextBox 14">
            <a:extLst>
              <a:ext uri="{FF2B5EF4-FFF2-40B4-BE49-F238E27FC236}">
                <a16:creationId xmlns:a16="http://schemas.microsoft.com/office/drawing/2014/main" id="{FAEF4661-2513-2B0D-4310-2A3CB5833CB2}"/>
              </a:ext>
            </a:extLst>
          </p:cNvPr>
          <p:cNvSpPr txBox="1"/>
          <p:nvPr/>
        </p:nvSpPr>
        <p:spPr>
          <a:xfrm>
            <a:off x="7236296" y="3934651"/>
            <a:ext cx="1152128" cy="369332"/>
          </a:xfrm>
          <a:prstGeom prst="rect">
            <a:avLst/>
          </a:prstGeom>
          <a:solidFill>
            <a:srgbClr val="C1DA23"/>
          </a:solidFill>
        </p:spPr>
        <p:txBody>
          <a:bodyPr wrap="square" rtlCol="0">
            <a:spAutoFit/>
          </a:bodyPr>
          <a:lstStyle/>
          <a:p>
            <a:pPr algn="ctr"/>
            <a:r>
              <a:rPr lang="en-GB" dirty="0"/>
              <a:t>Education</a:t>
            </a:r>
          </a:p>
        </p:txBody>
      </p:sp>
      <p:sp>
        <p:nvSpPr>
          <p:cNvPr id="16" name="TextBox 15">
            <a:extLst>
              <a:ext uri="{FF2B5EF4-FFF2-40B4-BE49-F238E27FC236}">
                <a16:creationId xmlns:a16="http://schemas.microsoft.com/office/drawing/2014/main" id="{4312FE5D-3F74-4245-550F-E9A79CA93B79}"/>
              </a:ext>
            </a:extLst>
          </p:cNvPr>
          <p:cNvSpPr txBox="1"/>
          <p:nvPr/>
        </p:nvSpPr>
        <p:spPr>
          <a:xfrm>
            <a:off x="466769" y="3834446"/>
            <a:ext cx="1517334" cy="369332"/>
          </a:xfrm>
          <a:prstGeom prst="rect">
            <a:avLst/>
          </a:prstGeom>
          <a:solidFill>
            <a:srgbClr val="C1DA23"/>
          </a:solidFill>
        </p:spPr>
        <p:txBody>
          <a:bodyPr wrap="square" rtlCol="0">
            <a:spAutoFit/>
          </a:bodyPr>
          <a:lstStyle/>
          <a:p>
            <a:pPr algn="ctr"/>
            <a:r>
              <a:rPr lang="en-GB" dirty="0"/>
              <a:t>Fundraising</a:t>
            </a:r>
          </a:p>
        </p:txBody>
      </p:sp>
      <p:sp>
        <p:nvSpPr>
          <p:cNvPr id="17" name="TextBox 16">
            <a:extLst>
              <a:ext uri="{FF2B5EF4-FFF2-40B4-BE49-F238E27FC236}">
                <a16:creationId xmlns:a16="http://schemas.microsoft.com/office/drawing/2014/main" id="{790EB84E-350B-63C5-A312-F88CD0B82234}"/>
              </a:ext>
            </a:extLst>
          </p:cNvPr>
          <p:cNvSpPr txBox="1"/>
          <p:nvPr/>
        </p:nvSpPr>
        <p:spPr>
          <a:xfrm>
            <a:off x="2975403" y="5198401"/>
            <a:ext cx="1590675" cy="369332"/>
          </a:xfrm>
          <a:prstGeom prst="rect">
            <a:avLst/>
          </a:prstGeom>
          <a:solidFill>
            <a:srgbClr val="FBD10A"/>
          </a:solidFill>
        </p:spPr>
        <p:txBody>
          <a:bodyPr wrap="square" rtlCol="0">
            <a:spAutoFit/>
          </a:bodyPr>
          <a:lstStyle/>
          <a:p>
            <a:pPr algn="ctr"/>
            <a:r>
              <a:rPr lang="en-GB" dirty="0"/>
              <a:t>Job interviews</a:t>
            </a:r>
          </a:p>
        </p:txBody>
      </p:sp>
      <p:sp>
        <p:nvSpPr>
          <p:cNvPr id="18" name="TextBox 17">
            <a:extLst>
              <a:ext uri="{FF2B5EF4-FFF2-40B4-BE49-F238E27FC236}">
                <a16:creationId xmlns:a16="http://schemas.microsoft.com/office/drawing/2014/main" id="{657A779E-F1F4-DF2A-1A66-40BCE1D478AF}"/>
              </a:ext>
            </a:extLst>
          </p:cNvPr>
          <p:cNvSpPr txBox="1"/>
          <p:nvPr/>
        </p:nvSpPr>
        <p:spPr>
          <a:xfrm>
            <a:off x="5608939" y="1789226"/>
            <a:ext cx="1491580" cy="369332"/>
          </a:xfrm>
          <a:prstGeom prst="rect">
            <a:avLst/>
          </a:prstGeom>
          <a:solidFill>
            <a:srgbClr val="F58A1D"/>
          </a:solidFill>
        </p:spPr>
        <p:txBody>
          <a:bodyPr wrap="square" rtlCol="0">
            <a:spAutoFit/>
          </a:bodyPr>
          <a:lstStyle/>
          <a:p>
            <a:pPr algn="ctr"/>
            <a:r>
              <a:rPr lang="en-GB" dirty="0"/>
              <a:t>Peer pressure</a:t>
            </a:r>
          </a:p>
        </p:txBody>
      </p:sp>
      <p:pic>
        <p:nvPicPr>
          <p:cNvPr id="19" name="Picture 18" descr="A black x on a white background&#10;&#10;Description automatically generated">
            <a:extLst>
              <a:ext uri="{FF2B5EF4-FFF2-40B4-BE49-F238E27FC236}">
                <a16:creationId xmlns:a16="http://schemas.microsoft.com/office/drawing/2014/main" id="{B32864DF-EC73-50FD-18CC-DA644F5C0EBE}"/>
              </a:ext>
            </a:extLst>
          </p:cNvPr>
          <p:cNvPicPr>
            <a:picLocks noChangeAspect="1"/>
          </p:cNvPicPr>
          <p:nvPr/>
        </p:nvPicPr>
        <p:blipFill>
          <a:blip r:embed="rId4"/>
          <a:stretch>
            <a:fillRect/>
          </a:stretch>
        </p:blipFill>
        <p:spPr>
          <a:xfrm>
            <a:off x="8498226" y="6180334"/>
            <a:ext cx="495300" cy="533400"/>
          </a:xfrm>
          <a:prstGeom prst="rect">
            <a:avLst/>
          </a:prstGeom>
        </p:spPr>
      </p:pic>
    </p:spTree>
    <p:extLst>
      <p:ext uri="{BB962C8B-B14F-4D97-AF65-F5344CB8AC3E}">
        <p14:creationId xmlns:p14="http://schemas.microsoft.com/office/powerpoint/2010/main" val="9978247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FFEC2F-46E5-C992-0D4A-03CDC1B8DFF1}"/>
              </a:ext>
            </a:extLst>
          </p:cNvPr>
          <p:cNvSpPr>
            <a:spLocks noGrp="1"/>
          </p:cNvSpPr>
          <p:nvPr>
            <p:ph type="title"/>
          </p:nvPr>
        </p:nvSpPr>
        <p:spPr>
          <a:xfrm>
            <a:off x="323528" y="908720"/>
            <a:ext cx="7886700" cy="720080"/>
          </a:xfrm>
        </p:spPr>
        <p:txBody>
          <a:bodyPr/>
          <a:lstStyle/>
          <a:p>
            <a:r>
              <a:rPr lang="en-GB" b="1" i="1" dirty="0">
                <a:latin typeface="+mn-lt"/>
              </a:rPr>
              <a:t>Everyday persuasion</a:t>
            </a:r>
          </a:p>
        </p:txBody>
      </p:sp>
      <p:sp>
        <p:nvSpPr>
          <p:cNvPr id="3" name="Date Placeholder 2">
            <a:extLst>
              <a:ext uri="{FF2B5EF4-FFF2-40B4-BE49-F238E27FC236}">
                <a16:creationId xmlns:a16="http://schemas.microsoft.com/office/drawing/2014/main" id="{D00FE18D-B6A5-DE36-2B78-A7EB08782DB8}"/>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B161024E-3030-B55B-AB1B-9AB42396F30B}"/>
              </a:ext>
            </a:extLst>
          </p:cNvPr>
          <p:cNvSpPr>
            <a:spLocks noGrp="1"/>
          </p:cNvSpPr>
          <p:nvPr>
            <p:ph type="ftr" sz="quarter" idx="11"/>
          </p:nvPr>
        </p:nvSpPr>
        <p:spPr>
          <a:xfrm>
            <a:off x="2411760" y="6356351"/>
            <a:ext cx="3744416" cy="365125"/>
          </a:xfrm>
        </p:spPr>
        <p:txBody>
          <a:bodyPr/>
          <a:lstStyle/>
          <a:p>
            <a:r>
              <a:rPr lang="en-GB" dirty="0"/>
              <a:t>ESB-RES-C237</a:t>
            </a:r>
          </a:p>
          <a:p>
            <a:r>
              <a:rPr lang="en-GB" dirty="0"/>
              <a:t>L1G2-Speech to Inform-3.2-PPT-Developing our argument and persuasion</a:t>
            </a:r>
          </a:p>
        </p:txBody>
      </p:sp>
      <p:sp>
        <p:nvSpPr>
          <p:cNvPr id="5" name="Slide Number Placeholder 4">
            <a:extLst>
              <a:ext uri="{FF2B5EF4-FFF2-40B4-BE49-F238E27FC236}">
                <a16:creationId xmlns:a16="http://schemas.microsoft.com/office/drawing/2014/main" id="{DF198864-6002-D69C-D749-D287626068FA}"/>
              </a:ext>
            </a:extLst>
          </p:cNvPr>
          <p:cNvSpPr>
            <a:spLocks noGrp="1"/>
          </p:cNvSpPr>
          <p:nvPr>
            <p:ph type="sldNum" sz="quarter" idx="12"/>
          </p:nvPr>
        </p:nvSpPr>
        <p:spPr/>
        <p:txBody>
          <a:bodyPr/>
          <a:lstStyle/>
          <a:p>
            <a:fld id="{EFC07C4F-4DD7-4452-9CBE-7B4BC77324C7}" type="slidenum">
              <a:rPr lang="en-GB" smtClean="0"/>
              <a:t>5</a:t>
            </a:fld>
            <a:endParaRPr lang="en-GB"/>
          </a:p>
        </p:txBody>
      </p:sp>
      <p:sp>
        <p:nvSpPr>
          <p:cNvPr id="6" name="Rectangle 5">
            <a:extLst>
              <a:ext uri="{FF2B5EF4-FFF2-40B4-BE49-F238E27FC236}">
                <a16:creationId xmlns:a16="http://schemas.microsoft.com/office/drawing/2014/main" id="{C88299D4-B7FF-FEF7-0797-4EF634E8F6A7}"/>
              </a:ext>
            </a:extLst>
          </p:cNvPr>
          <p:cNvSpPr/>
          <p:nvPr/>
        </p:nvSpPr>
        <p:spPr>
          <a:xfrm>
            <a:off x="430263" y="1772816"/>
            <a:ext cx="3312368" cy="936104"/>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a:t>What sorts of things do we try to persuade our parents/carers to let us do, or have?</a:t>
            </a:r>
          </a:p>
        </p:txBody>
      </p:sp>
      <p:pic>
        <p:nvPicPr>
          <p:cNvPr id="8" name="Picture 7">
            <a:extLst>
              <a:ext uri="{FF2B5EF4-FFF2-40B4-BE49-F238E27FC236}">
                <a16:creationId xmlns:a16="http://schemas.microsoft.com/office/drawing/2014/main" id="{12F674DB-477A-4D45-32E1-EE222337A94A}"/>
              </a:ext>
            </a:extLst>
          </p:cNvPr>
          <p:cNvPicPr>
            <a:picLocks noChangeAspect="1"/>
          </p:cNvPicPr>
          <p:nvPr/>
        </p:nvPicPr>
        <p:blipFill>
          <a:blip r:embed="rId2"/>
          <a:stretch>
            <a:fillRect/>
          </a:stretch>
        </p:blipFill>
        <p:spPr>
          <a:xfrm>
            <a:off x="4613920" y="1443399"/>
            <a:ext cx="1685925" cy="1981200"/>
          </a:xfrm>
          <a:prstGeom prst="rect">
            <a:avLst/>
          </a:prstGeom>
        </p:spPr>
      </p:pic>
      <p:pic>
        <p:nvPicPr>
          <p:cNvPr id="10" name="Picture 9">
            <a:extLst>
              <a:ext uri="{FF2B5EF4-FFF2-40B4-BE49-F238E27FC236}">
                <a16:creationId xmlns:a16="http://schemas.microsoft.com/office/drawing/2014/main" id="{F0DB91D9-AC15-1BB5-8900-B04BF9013D2F}"/>
              </a:ext>
            </a:extLst>
          </p:cNvPr>
          <p:cNvPicPr>
            <a:picLocks noChangeAspect="1"/>
          </p:cNvPicPr>
          <p:nvPr/>
        </p:nvPicPr>
        <p:blipFill>
          <a:blip r:embed="rId3"/>
          <a:stretch>
            <a:fillRect/>
          </a:stretch>
        </p:blipFill>
        <p:spPr>
          <a:xfrm>
            <a:off x="4365675" y="4401491"/>
            <a:ext cx="2438400" cy="1571625"/>
          </a:xfrm>
          <a:prstGeom prst="rect">
            <a:avLst/>
          </a:prstGeom>
        </p:spPr>
      </p:pic>
      <p:pic>
        <p:nvPicPr>
          <p:cNvPr id="12" name="Picture 11">
            <a:extLst>
              <a:ext uri="{FF2B5EF4-FFF2-40B4-BE49-F238E27FC236}">
                <a16:creationId xmlns:a16="http://schemas.microsoft.com/office/drawing/2014/main" id="{41290F24-A0B7-4F46-F7FC-438EB3EF8C82}"/>
              </a:ext>
            </a:extLst>
          </p:cNvPr>
          <p:cNvPicPr>
            <a:picLocks noChangeAspect="1"/>
          </p:cNvPicPr>
          <p:nvPr/>
        </p:nvPicPr>
        <p:blipFill>
          <a:blip r:embed="rId4"/>
          <a:stretch>
            <a:fillRect/>
          </a:stretch>
        </p:blipFill>
        <p:spPr>
          <a:xfrm>
            <a:off x="7308304" y="2782208"/>
            <a:ext cx="1409700" cy="1790700"/>
          </a:xfrm>
          <a:prstGeom prst="rect">
            <a:avLst/>
          </a:prstGeom>
        </p:spPr>
      </p:pic>
      <p:pic>
        <p:nvPicPr>
          <p:cNvPr id="14" name="Picture 13">
            <a:extLst>
              <a:ext uri="{FF2B5EF4-FFF2-40B4-BE49-F238E27FC236}">
                <a16:creationId xmlns:a16="http://schemas.microsoft.com/office/drawing/2014/main" id="{41551D08-BF56-35FB-1E0C-D4A67BE46DE9}"/>
              </a:ext>
            </a:extLst>
          </p:cNvPr>
          <p:cNvPicPr>
            <a:picLocks noChangeAspect="1"/>
          </p:cNvPicPr>
          <p:nvPr/>
        </p:nvPicPr>
        <p:blipFill>
          <a:blip r:embed="rId5"/>
          <a:stretch>
            <a:fillRect/>
          </a:stretch>
        </p:blipFill>
        <p:spPr>
          <a:xfrm>
            <a:off x="2624079" y="2852936"/>
            <a:ext cx="1741596" cy="1476745"/>
          </a:xfrm>
          <a:prstGeom prst="rect">
            <a:avLst/>
          </a:prstGeom>
        </p:spPr>
      </p:pic>
      <p:sp>
        <p:nvSpPr>
          <p:cNvPr id="16" name="Arrow: Left 15">
            <a:extLst>
              <a:ext uri="{FF2B5EF4-FFF2-40B4-BE49-F238E27FC236}">
                <a16:creationId xmlns:a16="http://schemas.microsoft.com/office/drawing/2014/main" id="{30D55D4B-F5D2-BD2D-F5CD-1E1BC3985719}"/>
              </a:ext>
            </a:extLst>
          </p:cNvPr>
          <p:cNvSpPr/>
          <p:nvPr/>
        </p:nvSpPr>
        <p:spPr>
          <a:xfrm>
            <a:off x="6047184" y="1589682"/>
            <a:ext cx="1800200" cy="469877"/>
          </a:xfrm>
          <a:prstGeom prst="leftArrow">
            <a:avLst/>
          </a:prstGeom>
          <a:solidFill>
            <a:srgbClr val="E4141E"/>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200" dirty="0">
                <a:solidFill>
                  <a:schemeClr val="bg1"/>
                </a:solidFill>
              </a:rPr>
              <a:t>Get a pet</a:t>
            </a:r>
          </a:p>
        </p:txBody>
      </p:sp>
      <p:sp>
        <p:nvSpPr>
          <p:cNvPr id="17" name="Arrow: Left 16">
            <a:extLst>
              <a:ext uri="{FF2B5EF4-FFF2-40B4-BE49-F238E27FC236}">
                <a16:creationId xmlns:a16="http://schemas.microsoft.com/office/drawing/2014/main" id="{5EEC7F2E-81C2-207E-80EB-6518C97CD428}"/>
              </a:ext>
            </a:extLst>
          </p:cNvPr>
          <p:cNvSpPr/>
          <p:nvPr/>
        </p:nvSpPr>
        <p:spPr>
          <a:xfrm flipH="1">
            <a:off x="5474580" y="3635684"/>
            <a:ext cx="1903113" cy="469877"/>
          </a:xfrm>
          <a:prstGeom prst="leftArrow">
            <a:avLst/>
          </a:prstGeom>
          <a:solidFill>
            <a:srgbClr val="E4141E"/>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200" dirty="0">
                <a:solidFill>
                  <a:schemeClr val="bg1"/>
                </a:solidFill>
              </a:rPr>
              <a:t>Get a piercing</a:t>
            </a:r>
          </a:p>
        </p:txBody>
      </p:sp>
      <p:sp>
        <p:nvSpPr>
          <p:cNvPr id="18" name="Arrow: Left 17">
            <a:extLst>
              <a:ext uri="{FF2B5EF4-FFF2-40B4-BE49-F238E27FC236}">
                <a16:creationId xmlns:a16="http://schemas.microsoft.com/office/drawing/2014/main" id="{D8A2122F-3C70-6747-226B-8D3C9D694D83}"/>
              </a:ext>
            </a:extLst>
          </p:cNvPr>
          <p:cNvSpPr/>
          <p:nvPr/>
        </p:nvSpPr>
        <p:spPr>
          <a:xfrm>
            <a:off x="6804075" y="5083152"/>
            <a:ext cx="1800200" cy="469877"/>
          </a:xfrm>
          <a:prstGeom prst="leftArrow">
            <a:avLst/>
          </a:prstGeom>
          <a:solidFill>
            <a:srgbClr val="E4141E"/>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200" dirty="0">
                <a:solidFill>
                  <a:schemeClr val="bg1"/>
                </a:solidFill>
              </a:rPr>
              <a:t>Have/go to a party</a:t>
            </a:r>
          </a:p>
        </p:txBody>
      </p:sp>
      <p:sp>
        <p:nvSpPr>
          <p:cNvPr id="19" name="Arrow: Left 18">
            <a:extLst>
              <a:ext uri="{FF2B5EF4-FFF2-40B4-BE49-F238E27FC236}">
                <a16:creationId xmlns:a16="http://schemas.microsoft.com/office/drawing/2014/main" id="{2A7A89B9-276C-8D66-C050-35FCC2092C1B}"/>
              </a:ext>
            </a:extLst>
          </p:cNvPr>
          <p:cNvSpPr/>
          <p:nvPr/>
        </p:nvSpPr>
        <p:spPr>
          <a:xfrm flipH="1">
            <a:off x="472721" y="3522698"/>
            <a:ext cx="1903113" cy="469877"/>
          </a:xfrm>
          <a:prstGeom prst="leftArrow">
            <a:avLst/>
          </a:prstGeom>
          <a:solidFill>
            <a:srgbClr val="E4141E"/>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200" dirty="0">
                <a:solidFill>
                  <a:schemeClr val="bg1"/>
                </a:solidFill>
              </a:rPr>
              <a:t>Go on a specific holiday</a:t>
            </a:r>
          </a:p>
        </p:txBody>
      </p:sp>
      <p:pic>
        <p:nvPicPr>
          <p:cNvPr id="21" name="Picture 20">
            <a:extLst>
              <a:ext uri="{FF2B5EF4-FFF2-40B4-BE49-F238E27FC236}">
                <a16:creationId xmlns:a16="http://schemas.microsoft.com/office/drawing/2014/main" id="{D37FA27D-9707-BA5C-2C70-6AFF8AE850C9}"/>
              </a:ext>
            </a:extLst>
          </p:cNvPr>
          <p:cNvPicPr>
            <a:picLocks noChangeAspect="1"/>
          </p:cNvPicPr>
          <p:nvPr/>
        </p:nvPicPr>
        <p:blipFill>
          <a:blip r:embed="rId6"/>
          <a:stretch>
            <a:fillRect/>
          </a:stretch>
        </p:blipFill>
        <p:spPr>
          <a:xfrm>
            <a:off x="472721" y="4813274"/>
            <a:ext cx="1553716" cy="1262758"/>
          </a:xfrm>
          <a:prstGeom prst="rect">
            <a:avLst/>
          </a:prstGeom>
        </p:spPr>
      </p:pic>
      <p:sp>
        <p:nvSpPr>
          <p:cNvPr id="22" name="Arrow: Left 21">
            <a:extLst>
              <a:ext uri="{FF2B5EF4-FFF2-40B4-BE49-F238E27FC236}">
                <a16:creationId xmlns:a16="http://schemas.microsoft.com/office/drawing/2014/main" id="{51C4844F-09D9-10AA-30C7-073CB155A11F}"/>
              </a:ext>
            </a:extLst>
          </p:cNvPr>
          <p:cNvSpPr/>
          <p:nvPr/>
        </p:nvSpPr>
        <p:spPr>
          <a:xfrm>
            <a:off x="2045065" y="5209714"/>
            <a:ext cx="1800200" cy="469877"/>
          </a:xfrm>
          <a:prstGeom prst="leftArrow">
            <a:avLst/>
          </a:prstGeom>
          <a:solidFill>
            <a:srgbClr val="E4141E"/>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200" dirty="0">
                <a:solidFill>
                  <a:schemeClr val="bg1"/>
                </a:solidFill>
              </a:rPr>
              <a:t>Get new technology</a:t>
            </a:r>
          </a:p>
        </p:txBody>
      </p:sp>
      <p:pic>
        <p:nvPicPr>
          <p:cNvPr id="7" name="Picture 6" descr="A black x on a white background&#10;&#10;Description automatically generated">
            <a:extLst>
              <a:ext uri="{FF2B5EF4-FFF2-40B4-BE49-F238E27FC236}">
                <a16:creationId xmlns:a16="http://schemas.microsoft.com/office/drawing/2014/main" id="{5AEA1680-BCD7-65A7-72C5-61C1E769F13C}"/>
              </a:ext>
            </a:extLst>
          </p:cNvPr>
          <p:cNvPicPr>
            <a:picLocks noChangeAspect="1"/>
          </p:cNvPicPr>
          <p:nvPr/>
        </p:nvPicPr>
        <p:blipFill>
          <a:blip r:embed="rId7"/>
          <a:stretch>
            <a:fillRect/>
          </a:stretch>
        </p:blipFill>
        <p:spPr>
          <a:xfrm>
            <a:off x="8511069" y="6180334"/>
            <a:ext cx="495300" cy="533400"/>
          </a:xfrm>
          <a:prstGeom prst="rect">
            <a:avLst/>
          </a:prstGeom>
        </p:spPr>
      </p:pic>
    </p:spTree>
    <p:extLst>
      <p:ext uri="{BB962C8B-B14F-4D97-AF65-F5344CB8AC3E}">
        <p14:creationId xmlns:p14="http://schemas.microsoft.com/office/powerpoint/2010/main" val="3384415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ppt_x"/>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1+#ppt_w/2"/>
                                          </p:val>
                                        </p:tav>
                                        <p:tav tm="100000">
                                          <p:val>
                                            <p:strVal val="#ppt_x"/>
                                          </p:val>
                                        </p:tav>
                                      </p:tavLst>
                                    </p:anim>
                                    <p:anim calcmode="lin" valueType="num">
                                      <p:cBhvr additive="base">
                                        <p:cTn id="32"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ppt_x"/>
                                          </p:val>
                                        </p:tav>
                                        <p:tav tm="100000">
                                          <p:val>
                                            <p:strVal val="#ppt_x"/>
                                          </p:val>
                                        </p:tav>
                                      </p:tavLst>
                                    </p:anim>
                                    <p:anim calcmode="lin" valueType="num">
                                      <p:cBhvr additive="base">
                                        <p:cTn id="38" dur="500" fill="hold"/>
                                        <p:tgtEl>
                                          <p:spTgt spid="21"/>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fill="hold"/>
                                        <p:tgtEl>
                                          <p:spTgt spid="22"/>
                                        </p:tgtEl>
                                        <p:attrNameLst>
                                          <p:attrName>ppt_x</p:attrName>
                                        </p:attrNameLst>
                                      </p:cBhvr>
                                      <p:tavLst>
                                        <p:tav tm="0">
                                          <p:val>
                                            <p:strVal val="#ppt_x"/>
                                          </p:val>
                                        </p:tav>
                                        <p:tav tm="100000">
                                          <p:val>
                                            <p:strVal val="#ppt_x"/>
                                          </p:val>
                                        </p:tav>
                                      </p:tavLst>
                                    </p:anim>
                                    <p:anim calcmode="lin" valueType="num">
                                      <p:cBhvr additive="base">
                                        <p:cTn id="4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0-#ppt_w/2"/>
                                          </p:val>
                                        </p:tav>
                                        <p:tav tm="100000">
                                          <p:val>
                                            <p:strVal val="#ppt_x"/>
                                          </p:val>
                                        </p:tav>
                                      </p:tavLst>
                                    </p:anim>
                                    <p:anim calcmode="lin" valueType="num">
                                      <p:cBhvr additive="base">
                                        <p:cTn id="48" dur="500" fill="hold"/>
                                        <p:tgtEl>
                                          <p:spTgt spid="19"/>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0-#ppt_w/2"/>
                                          </p:val>
                                        </p:tav>
                                        <p:tav tm="100000">
                                          <p:val>
                                            <p:strVal val="#ppt_x"/>
                                          </p:val>
                                        </p:tav>
                                      </p:tavLst>
                                    </p:anim>
                                    <p:anim calcmode="lin" valueType="num">
                                      <p:cBhvr additive="base">
                                        <p:cTn id="52"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2DEA52-E74B-1D50-DF1E-8C4C02B61F7A}"/>
              </a:ext>
            </a:extLst>
          </p:cNvPr>
          <p:cNvSpPr/>
          <p:nvPr/>
        </p:nvSpPr>
        <p:spPr>
          <a:xfrm>
            <a:off x="380665" y="1789568"/>
            <a:ext cx="6840759" cy="4390766"/>
          </a:xfrm>
          <a:prstGeom prst="rect">
            <a:avLst/>
          </a:prstGeom>
          <a:solidFill>
            <a:srgbClr val="FED008"/>
          </a:solidFill>
          <a:ln>
            <a:noFill/>
          </a:ln>
        </p:spPr>
        <p:style>
          <a:lnRef idx="2">
            <a:schemeClr val="dk1"/>
          </a:lnRef>
          <a:fillRef idx="1">
            <a:schemeClr val="lt1"/>
          </a:fillRef>
          <a:effectRef idx="0">
            <a:schemeClr val="dk1"/>
          </a:effectRef>
          <a:fontRef idx="minor">
            <a:schemeClr val="dk1"/>
          </a:fontRef>
        </p:style>
        <p:txBody>
          <a:bodyPr lIns="91440" tIns="45720" rIns="91440" bIns="45720" rtlCol="0" anchor="t"/>
          <a:lstStyle/>
          <a:p>
            <a:r>
              <a:rPr lang="en-GB" sz="1600" dirty="0"/>
              <a:t>In pairs or threes, one of you is going to be the “child” and the other one/two will be the “parent/carer”.</a:t>
            </a:r>
          </a:p>
          <a:p>
            <a:endParaRPr lang="en-GB" sz="1600" dirty="0"/>
          </a:p>
          <a:p>
            <a:r>
              <a:rPr lang="en-GB" sz="1600" dirty="0"/>
              <a:t>The “child” will have 30 seconds to persuade their partner/s that they should either:</a:t>
            </a:r>
            <a:br>
              <a:rPr lang="en-GB" sz="1600" dirty="0"/>
            </a:br>
            <a:endParaRPr lang="en-GB" sz="1600" dirty="0"/>
          </a:p>
          <a:p>
            <a:pPr marL="285750" indent="-285750">
              <a:buFont typeface="Arial" panose="020B0604020202020204" pitchFamily="34" charset="0"/>
              <a:buChar char="•"/>
            </a:pPr>
            <a:r>
              <a:rPr lang="en-GB" sz="1600" dirty="0"/>
              <a:t>Be allowed to get a pet (your choice of animal)</a:t>
            </a:r>
          </a:p>
          <a:p>
            <a:pPr marL="285750" indent="-285750">
              <a:buFont typeface="Arial" panose="020B0604020202020204" pitchFamily="34" charset="0"/>
              <a:buChar char="•"/>
            </a:pPr>
            <a:r>
              <a:rPr lang="en-GB" sz="1600" dirty="0"/>
              <a:t>Be allowed to go to a social event (concert, comedy show, party, movie)</a:t>
            </a:r>
          </a:p>
          <a:p>
            <a:pPr marL="285750" indent="-285750">
              <a:buFont typeface="Arial" panose="020B0604020202020204" pitchFamily="34" charset="0"/>
              <a:buChar char="•"/>
            </a:pPr>
            <a:r>
              <a:rPr lang="en-GB" sz="1600" dirty="0"/>
              <a:t>Be allowed to get a new piece of technology (smartphone, games console, PC, tablet)</a:t>
            </a:r>
          </a:p>
          <a:p>
            <a:pPr marL="285750" indent="-285750">
              <a:buFont typeface="Arial" panose="020B0604020202020204" pitchFamily="34" charset="0"/>
              <a:buChar char="•"/>
            </a:pPr>
            <a:r>
              <a:rPr lang="en-GB" sz="1600" dirty="0"/>
              <a:t>Be allowed to go on a trip (family holiday, school trip, residential trip with a club)</a:t>
            </a:r>
          </a:p>
          <a:p>
            <a:pPr marL="285750" indent="-285750">
              <a:buFont typeface="Arial" panose="020B0604020202020204" pitchFamily="34" charset="0"/>
              <a:buChar char="•"/>
            </a:pPr>
            <a:endParaRPr lang="en-GB" sz="1600" dirty="0"/>
          </a:p>
          <a:p>
            <a:r>
              <a:rPr lang="en-GB" sz="1600" dirty="0"/>
              <a:t>Choose your topic and then take 2 minutes to prepare your argument.</a:t>
            </a:r>
          </a:p>
          <a:p>
            <a:br>
              <a:rPr lang="en-GB" sz="1600" dirty="0"/>
            </a:br>
            <a:r>
              <a:rPr lang="en-GB" sz="1600" dirty="0"/>
              <a:t>Parents/carers – you should be thinking about how you might argue that they should </a:t>
            </a:r>
            <a:r>
              <a:rPr lang="en-GB" sz="1600" b="1" dirty="0"/>
              <a:t>not</a:t>
            </a:r>
            <a:r>
              <a:rPr lang="en-GB" sz="1600" dirty="0"/>
              <a:t> be allowed the pet/event/tech/trip. </a:t>
            </a:r>
          </a:p>
        </p:txBody>
      </p:sp>
      <p:sp>
        <p:nvSpPr>
          <p:cNvPr id="2" name="Title 1">
            <a:extLst>
              <a:ext uri="{FF2B5EF4-FFF2-40B4-BE49-F238E27FC236}">
                <a16:creationId xmlns:a16="http://schemas.microsoft.com/office/drawing/2014/main" id="{9461F51C-6DF5-A2EE-0190-689F8084337D}"/>
              </a:ext>
            </a:extLst>
          </p:cNvPr>
          <p:cNvSpPr>
            <a:spLocks noGrp="1"/>
          </p:cNvSpPr>
          <p:nvPr>
            <p:ph type="title"/>
          </p:nvPr>
        </p:nvSpPr>
        <p:spPr>
          <a:xfrm>
            <a:off x="323528" y="1052736"/>
            <a:ext cx="7886700" cy="648072"/>
          </a:xfrm>
        </p:spPr>
        <p:txBody>
          <a:bodyPr/>
          <a:lstStyle/>
          <a:p>
            <a:r>
              <a:rPr lang="en-GB" b="1" i="1" dirty="0">
                <a:latin typeface="+mn-lt"/>
              </a:rPr>
              <a:t>Persuade your partner</a:t>
            </a:r>
          </a:p>
        </p:txBody>
      </p:sp>
      <p:sp>
        <p:nvSpPr>
          <p:cNvPr id="3" name="Date Placeholder 2">
            <a:extLst>
              <a:ext uri="{FF2B5EF4-FFF2-40B4-BE49-F238E27FC236}">
                <a16:creationId xmlns:a16="http://schemas.microsoft.com/office/drawing/2014/main" id="{A2D29E6A-DBDC-6EEC-671B-D720BFF2F4C1}"/>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430D875C-8F91-A487-EAF5-FB30A38BF057}"/>
              </a:ext>
            </a:extLst>
          </p:cNvPr>
          <p:cNvSpPr>
            <a:spLocks noGrp="1"/>
          </p:cNvSpPr>
          <p:nvPr>
            <p:ph type="ftr" sz="quarter" idx="11"/>
          </p:nvPr>
        </p:nvSpPr>
        <p:spPr>
          <a:xfrm>
            <a:off x="2123728" y="6356351"/>
            <a:ext cx="3744416" cy="365125"/>
          </a:xfrm>
        </p:spPr>
        <p:txBody>
          <a:bodyPr/>
          <a:lstStyle/>
          <a:p>
            <a:r>
              <a:rPr lang="en-GB" dirty="0"/>
              <a:t>ESB-RES-C237</a:t>
            </a:r>
          </a:p>
          <a:p>
            <a:r>
              <a:rPr lang="en-GB" dirty="0"/>
              <a:t>L1G2-Speech to Inform-3.2-PPT-Developing our argument and persuasion</a:t>
            </a:r>
          </a:p>
        </p:txBody>
      </p:sp>
      <p:sp>
        <p:nvSpPr>
          <p:cNvPr id="5" name="Slide Number Placeholder 4">
            <a:extLst>
              <a:ext uri="{FF2B5EF4-FFF2-40B4-BE49-F238E27FC236}">
                <a16:creationId xmlns:a16="http://schemas.microsoft.com/office/drawing/2014/main" id="{A453882A-2071-0B12-0845-AE3EB251B4B3}"/>
              </a:ext>
            </a:extLst>
          </p:cNvPr>
          <p:cNvSpPr>
            <a:spLocks noGrp="1"/>
          </p:cNvSpPr>
          <p:nvPr>
            <p:ph type="sldNum" sz="quarter" idx="12"/>
          </p:nvPr>
        </p:nvSpPr>
        <p:spPr/>
        <p:txBody>
          <a:bodyPr/>
          <a:lstStyle/>
          <a:p>
            <a:fld id="{EFC07C4F-4DD7-4452-9CBE-7B4BC77324C7}" type="slidenum">
              <a:rPr lang="en-GB" smtClean="0"/>
              <a:t>6</a:t>
            </a:fld>
            <a:endParaRPr lang="en-GB"/>
          </a:p>
        </p:txBody>
      </p:sp>
      <p:pic>
        <p:nvPicPr>
          <p:cNvPr id="7" name="Picture 6">
            <a:extLst>
              <a:ext uri="{FF2B5EF4-FFF2-40B4-BE49-F238E27FC236}">
                <a16:creationId xmlns:a16="http://schemas.microsoft.com/office/drawing/2014/main" id="{E665CD37-7B41-9E02-7C25-E0ADAA0AEB4B}"/>
              </a:ext>
            </a:extLst>
          </p:cNvPr>
          <p:cNvPicPr>
            <a:picLocks noChangeAspect="1"/>
          </p:cNvPicPr>
          <p:nvPr/>
        </p:nvPicPr>
        <p:blipFill>
          <a:blip r:embed="rId2"/>
          <a:stretch>
            <a:fillRect/>
          </a:stretch>
        </p:blipFill>
        <p:spPr>
          <a:xfrm>
            <a:off x="7481565" y="4022162"/>
            <a:ext cx="1457325" cy="1809750"/>
          </a:xfrm>
          <a:prstGeom prst="rect">
            <a:avLst/>
          </a:prstGeom>
        </p:spPr>
      </p:pic>
      <p:pic>
        <p:nvPicPr>
          <p:cNvPr id="10" name="Picture 9">
            <a:extLst>
              <a:ext uri="{FF2B5EF4-FFF2-40B4-BE49-F238E27FC236}">
                <a16:creationId xmlns:a16="http://schemas.microsoft.com/office/drawing/2014/main" id="{4D713B9F-AE2F-6F29-9597-744F9E2ED114}"/>
              </a:ext>
            </a:extLst>
          </p:cNvPr>
          <p:cNvPicPr>
            <a:picLocks noChangeAspect="1"/>
          </p:cNvPicPr>
          <p:nvPr/>
        </p:nvPicPr>
        <p:blipFill>
          <a:blip r:embed="rId3"/>
          <a:stretch>
            <a:fillRect/>
          </a:stretch>
        </p:blipFill>
        <p:spPr>
          <a:xfrm>
            <a:off x="7439430" y="1596744"/>
            <a:ext cx="1541597" cy="2419722"/>
          </a:xfrm>
          <a:prstGeom prst="rect">
            <a:avLst/>
          </a:prstGeom>
        </p:spPr>
      </p:pic>
      <p:pic>
        <p:nvPicPr>
          <p:cNvPr id="6" name="Picture 5" descr="A black x on a white background&#10;&#10;Description automatically generated">
            <a:extLst>
              <a:ext uri="{FF2B5EF4-FFF2-40B4-BE49-F238E27FC236}">
                <a16:creationId xmlns:a16="http://schemas.microsoft.com/office/drawing/2014/main" id="{2A741260-31DD-D9B0-BBBE-CA32E918424B}"/>
              </a:ext>
            </a:extLst>
          </p:cNvPr>
          <p:cNvPicPr>
            <a:picLocks noChangeAspect="1"/>
          </p:cNvPicPr>
          <p:nvPr/>
        </p:nvPicPr>
        <p:blipFill>
          <a:blip r:embed="rId4"/>
          <a:stretch>
            <a:fillRect/>
          </a:stretch>
        </p:blipFill>
        <p:spPr>
          <a:xfrm>
            <a:off x="8498226" y="6180334"/>
            <a:ext cx="495300" cy="533400"/>
          </a:xfrm>
          <a:prstGeom prst="rect">
            <a:avLst/>
          </a:prstGeom>
        </p:spPr>
      </p:pic>
    </p:spTree>
    <p:extLst>
      <p:ext uri="{BB962C8B-B14F-4D97-AF65-F5344CB8AC3E}">
        <p14:creationId xmlns:p14="http://schemas.microsoft.com/office/powerpoint/2010/main" val="859219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F33FC-B46C-D748-512C-92C4DB1EECAA}"/>
              </a:ext>
            </a:extLst>
          </p:cNvPr>
          <p:cNvSpPr>
            <a:spLocks noGrp="1"/>
          </p:cNvSpPr>
          <p:nvPr>
            <p:ph type="title"/>
          </p:nvPr>
        </p:nvSpPr>
        <p:spPr>
          <a:xfrm>
            <a:off x="323528" y="1119660"/>
            <a:ext cx="7886700" cy="648072"/>
          </a:xfrm>
        </p:spPr>
        <p:txBody>
          <a:bodyPr/>
          <a:lstStyle/>
          <a:p>
            <a:r>
              <a:rPr lang="en-GB" b="1" i="1" dirty="0">
                <a:latin typeface="+mn-lt"/>
              </a:rPr>
              <a:t>What techniques did you use?</a:t>
            </a:r>
          </a:p>
        </p:txBody>
      </p:sp>
      <p:sp>
        <p:nvSpPr>
          <p:cNvPr id="3" name="Date Placeholder 2">
            <a:extLst>
              <a:ext uri="{FF2B5EF4-FFF2-40B4-BE49-F238E27FC236}">
                <a16:creationId xmlns:a16="http://schemas.microsoft.com/office/drawing/2014/main" id="{4A21C15A-6738-71E2-1163-978863FE4157}"/>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2F3026D3-1E86-2323-8852-F9E653D7EBBA}"/>
              </a:ext>
            </a:extLst>
          </p:cNvPr>
          <p:cNvSpPr>
            <a:spLocks noGrp="1"/>
          </p:cNvSpPr>
          <p:nvPr>
            <p:ph type="ftr" sz="quarter" idx="11"/>
          </p:nvPr>
        </p:nvSpPr>
        <p:spPr>
          <a:xfrm>
            <a:off x="2411760" y="6356351"/>
            <a:ext cx="3657600" cy="365125"/>
          </a:xfrm>
        </p:spPr>
        <p:txBody>
          <a:bodyPr/>
          <a:lstStyle/>
          <a:p>
            <a:r>
              <a:rPr lang="en-GB" dirty="0"/>
              <a:t>ESB-RES-C237</a:t>
            </a:r>
          </a:p>
          <a:p>
            <a:r>
              <a:rPr lang="en-GB" dirty="0"/>
              <a:t>L1G2-Speech to Inform-3.2-PPT-Developing our argument and persuasion</a:t>
            </a:r>
          </a:p>
        </p:txBody>
      </p:sp>
      <p:sp>
        <p:nvSpPr>
          <p:cNvPr id="5" name="Slide Number Placeholder 4">
            <a:extLst>
              <a:ext uri="{FF2B5EF4-FFF2-40B4-BE49-F238E27FC236}">
                <a16:creationId xmlns:a16="http://schemas.microsoft.com/office/drawing/2014/main" id="{56BB5E8C-A4AF-4A04-D2D3-DD33E7FD64A1}"/>
              </a:ext>
            </a:extLst>
          </p:cNvPr>
          <p:cNvSpPr>
            <a:spLocks noGrp="1"/>
          </p:cNvSpPr>
          <p:nvPr>
            <p:ph type="sldNum" sz="quarter" idx="12"/>
          </p:nvPr>
        </p:nvSpPr>
        <p:spPr/>
        <p:txBody>
          <a:bodyPr/>
          <a:lstStyle/>
          <a:p>
            <a:fld id="{EFC07C4F-4DD7-4452-9CBE-7B4BC77324C7}" type="slidenum">
              <a:rPr lang="en-GB" smtClean="0"/>
              <a:t>7</a:t>
            </a:fld>
            <a:endParaRPr lang="en-GB"/>
          </a:p>
        </p:txBody>
      </p:sp>
      <p:sp>
        <p:nvSpPr>
          <p:cNvPr id="6" name="TextBox 5">
            <a:extLst>
              <a:ext uri="{FF2B5EF4-FFF2-40B4-BE49-F238E27FC236}">
                <a16:creationId xmlns:a16="http://schemas.microsoft.com/office/drawing/2014/main" id="{DBC270E3-C698-1452-CF8D-F28CCFBC9742}"/>
              </a:ext>
            </a:extLst>
          </p:cNvPr>
          <p:cNvSpPr txBox="1"/>
          <p:nvPr/>
        </p:nvSpPr>
        <p:spPr>
          <a:xfrm>
            <a:off x="481723" y="2736502"/>
            <a:ext cx="4340859" cy="1384995"/>
          </a:xfrm>
          <a:prstGeom prst="rect">
            <a:avLst/>
          </a:prstGeom>
          <a:solidFill>
            <a:srgbClr val="C3D821"/>
          </a:solidFill>
        </p:spPr>
        <p:txBody>
          <a:bodyPr wrap="square" rtlCol="0">
            <a:spAutoFit/>
          </a:bodyPr>
          <a:lstStyle/>
          <a:p>
            <a:r>
              <a:rPr lang="en-GB" sz="1400" dirty="0"/>
              <a:t>What methods did you use to persuade your partners?</a:t>
            </a:r>
          </a:p>
          <a:p>
            <a:endParaRPr lang="en-GB" sz="1400" dirty="0"/>
          </a:p>
          <a:p>
            <a:r>
              <a:rPr lang="en-GB" sz="1400" dirty="0"/>
              <a:t>Which do you think were the most successful, and why?</a:t>
            </a:r>
          </a:p>
          <a:p>
            <a:endParaRPr lang="en-GB" sz="1400" dirty="0"/>
          </a:p>
          <a:p>
            <a:r>
              <a:rPr lang="en-GB" sz="1400" dirty="0"/>
              <a:t>How might these same skills be used to persuade listeners to agree with your side of an argument?</a:t>
            </a:r>
          </a:p>
        </p:txBody>
      </p:sp>
      <p:pic>
        <p:nvPicPr>
          <p:cNvPr id="8" name="Picture 7">
            <a:extLst>
              <a:ext uri="{FF2B5EF4-FFF2-40B4-BE49-F238E27FC236}">
                <a16:creationId xmlns:a16="http://schemas.microsoft.com/office/drawing/2014/main" id="{576A6BCF-5D78-B2B0-EBCB-7A2D8AA11C4B}"/>
              </a:ext>
            </a:extLst>
          </p:cNvPr>
          <p:cNvPicPr>
            <a:picLocks noChangeAspect="1"/>
          </p:cNvPicPr>
          <p:nvPr/>
        </p:nvPicPr>
        <p:blipFill>
          <a:blip r:embed="rId3"/>
          <a:stretch>
            <a:fillRect/>
          </a:stretch>
        </p:blipFill>
        <p:spPr>
          <a:xfrm>
            <a:off x="5141496" y="2277734"/>
            <a:ext cx="3657600" cy="2847975"/>
          </a:xfrm>
          <a:prstGeom prst="rect">
            <a:avLst/>
          </a:prstGeom>
        </p:spPr>
      </p:pic>
      <p:sp>
        <p:nvSpPr>
          <p:cNvPr id="9" name="TextBox 8">
            <a:extLst>
              <a:ext uri="{FF2B5EF4-FFF2-40B4-BE49-F238E27FC236}">
                <a16:creationId xmlns:a16="http://schemas.microsoft.com/office/drawing/2014/main" id="{42D67344-7A9A-231D-20B8-72D07CDEA410}"/>
              </a:ext>
            </a:extLst>
          </p:cNvPr>
          <p:cNvSpPr txBox="1"/>
          <p:nvPr/>
        </p:nvSpPr>
        <p:spPr>
          <a:xfrm>
            <a:off x="5779324" y="2853296"/>
            <a:ext cx="2258307" cy="369332"/>
          </a:xfrm>
          <a:prstGeom prst="rect">
            <a:avLst/>
          </a:prstGeom>
          <a:noFill/>
        </p:spPr>
        <p:txBody>
          <a:bodyPr wrap="square" rtlCol="0">
            <a:spAutoFit/>
          </a:bodyPr>
          <a:lstStyle/>
          <a:p>
            <a:pPr algn="ctr"/>
            <a:r>
              <a:rPr lang="en-GB" dirty="0">
                <a:solidFill>
                  <a:schemeClr val="bg1"/>
                </a:solidFill>
                <a:latin typeface="Cavolini" panose="020B0502040204020203" pitchFamily="66" charset="0"/>
                <a:cs typeface="Cavolini" panose="020B0502040204020203" pitchFamily="66" charset="0"/>
              </a:rPr>
              <a:t>Discuss</a:t>
            </a:r>
          </a:p>
        </p:txBody>
      </p:sp>
      <p:pic>
        <p:nvPicPr>
          <p:cNvPr id="7" name="Picture 6" descr="A black x on a white background&#10;&#10;Description automatically generated">
            <a:extLst>
              <a:ext uri="{FF2B5EF4-FFF2-40B4-BE49-F238E27FC236}">
                <a16:creationId xmlns:a16="http://schemas.microsoft.com/office/drawing/2014/main" id="{DF9A4F51-A109-8ABF-323D-C389A5CEA591}"/>
              </a:ext>
            </a:extLst>
          </p:cNvPr>
          <p:cNvPicPr>
            <a:picLocks noChangeAspect="1"/>
          </p:cNvPicPr>
          <p:nvPr/>
        </p:nvPicPr>
        <p:blipFill>
          <a:blip r:embed="rId4"/>
          <a:stretch>
            <a:fillRect/>
          </a:stretch>
        </p:blipFill>
        <p:spPr>
          <a:xfrm>
            <a:off x="8523912" y="6180334"/>
            <a:ext cx="495300" cy="533400"/>
          </a:xfrm>
          <a:prstGeom prst="rect">
            <a:avLst/>
          </a:prstGeom>
        </p:spPr>
      </p:pic>
    </p:spTree>
    <p:extLst>
      <p:ext uri="{BB962C8B-B14F-4D97-AF65-F5344CB8AC3E}">
        <p14:creationId xmlns:p14="http://schemas.microsoft.com/office/powerpoint/2010/main" val="19345013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F33FC-B46C-D748-512C-92C4DB1EECAA}"/>
              </a:ext>
            </a:extLst>
          </p:cNvPr>
          <p:cNvSpPr>
            <a:spLocks noGrp="1"/>
          </p:cNvSpPr>
          <p:nvPr>
            <p:ph type="title"/>
          </p:nvPr>
        </p:nvSpPr>
        <p:spPr>
          <a:xfrm>
            <a:off x="323528" y="1052736"/>
            <a:ext cx="7886700" cy="648072"/>
          </a:xfrm>
        </p:spPr>
        <p:txBody>
          <a:bodyPr>
            <a:normAutofit/>
          </a:bodyPr>
          <a:lstStyle/>
          <a:p>
            <a:r>
              <a:rPr lang="en-GB" sz="3200" b="1" i="1" dirty="0">
                <a:latin typeface="+mn-lt"/>
              </a:rPr>
              <a:t>The cornerstones of persuasion</a:t>
            </a:r>
          </a:p>
        </p:txBody>
      </p:sp>
      <p:sp>
        <p:nvSpPr>
          <p:cNvPr id="3" name="Date Placeholder 2">
            <a:extLst>
              <a:ext uri="{FF2B5EF4-FFF2-40B4-BE49-F238E27FC236}">
                <a16:creationId xmlns:a16="http://schemas.microsoft.com/office/drawing/2014/main" id="{4A21C15A-6738-71E2-1163-978863FE4157}"/>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2F3026D3-1E86-2323-8852-F9E653D7EBBA}"/>
              </a:ext>
            </a:extLst>
          </p:cNvPr>
          <p:cNvSpPr>
            <a:spLocks noGrp="1"/>
          </p:cNvSpPr>
          <p:nvPr>
            <p:ph type="ftr" sz="quarter" idx="11"/>
          </p:nvPr>
        </p:nvSpPr>
        <p:spPr>
          <a:xfrm>
            <a:off x="2411760" y="6356351"/>
            <a:ext cx="3697664" cy="365125"/>
          </a:xfrm>
        </p:spPr>
        <p:txBody>
          <a:bodyPr/>
          <a:lstStyle/>
          <a:p>
            <a:r>
              <a:rPr lang="en-GB" dirty="0"/>
              <a:t>ESB-RES-C237</a:t>
            </a:r>
          </a:p>
          <a:p>
            <a:r>
              <a:rPr lang="en-GB" dirty="0"/>
              <a:t>L1G2-Speech to Inform-3.2-PPT-Developing our argument and persuasion</a:t>
            </a:r>
          </a:p>
        </p:txBody>
      </p:sp>
      <p:sp>
        <p:nvSpPr>
          <p:cNvPr id="5" name="Slide Number Placeholder 4">
            <a:extLst>
              <a:ext uri="{FF2B5EF4-FFF2-40B4-BE49-F238E27FC236}">
                <a16:creationId xmlns:a16="http://schemas.microsoft.com/office/drawing/2014/main" id="{56BB5E8C-A4AF-4A04-D2D3-DD33E7FD64A1}"/>
              </a:ext>
            </a:extLst>
          </p:cNvPr>
          <p:cNvSpPr>
            <a:spLocks noGrp="1"/>
          </p:cNvSpPr>
          <p:nvPr>
            <p:ph type="sldNum" sz="quarter" idx="12"/>
          </p:nvPr>
        </p:nvSpPr>
        <p:spPr/>
        <p:txBody>
          <a:bodyPr/>
          <a:lstStyle/>
          <a:p>
            <a:fld id="{EFC07C4F-4DD7-4452-9CBE-7B4BC77324C7}" type="slidenum">
              <a:rPr lang="en-GB" smtClean="0"/>
              <a:t>8</a:t>
            </a:fld>
            <a:endParaRPr lang="en-GB"/>
          </a:p>
        </p:txBody>
      </p:sp>
      <p:pic>
        <p:nvPicPr>
          <p:cNvPr id="20" name="Picture 19">
            <a:extLst>
              <a:ext uri="{FF2B5EF4-FFF2-40B4-BE49-F238E27FC236}">
                <a16:creationId xmlns:a16="http://schemas.microsoft.com/office/drawing/2014/main" id="{1AD0940A-90E1-450B-56EE-296032DEEF14}"/>
              </a:ext>
            </a:extLst>
          </p:cNvPr>
          <p:cNvPicPr>
            <a:picLocks noChangeAspect="1"/>
          </p:cNvPicPr>
          <p:nvPr/>
        </p:nvPicPr>
        <p:blipFill>
          <a:blip r:embed="rId3"/>
          <a:stretch>
            <a:fillRect/>
          </a:stretch>
        </p:blipFill>
        <p:spPr>
          <a:xfrm>
            <a:off x="6711120" y="1229295"/>
            <a:ext cx="1533997" cy="1644556"/>
          </a:xfrm>
          <a:prstGeom prst="rect">
            <a:avLst/>
          </a:prstGeom>
        </p:spPr>
      </p:pic>
      <p:sp>
        <p:nvSpPr>
          <p:cNvPr id="22" name="TextBox 21">
            <a:extLst>
              <a:ext uri="{FF2B5EF4-FFF2-40B4-BE49-F238E27FC236}">
                <a16:creationId xmlns:a16="http://schemas.microsoft.com/office/drawing/2014/main" id="{DE592907-49BD-E398-A8FC-BED9FF30C954}"/>
              </a:ext>
            </a:extLst>
          </p:cNvPr>
          <p:cNvSpPr txBox="1"/>
          <p:nvPr/>
        </p:nvSpPr>
        <p:spPr>
          <a:xfrm>
            <a:off x="467544" y="1628800"/>
            <a:ext cx="6192688" cy="1200329"/>
          </a:xfrm>
          <a:prstGeom prst="rect">
            <a:avLst/>
          </a:prstGeom>
          <a:solidFill>
            <a:srgbClr val="C3D821"/>
          </a:solidFill>
        </p:spPr>
        <p:txBody>
          <a:bodyPr wrap="square">
            <a:spAutoFit/>
          </a:bodyPr>
          <a:lstStyle/>
          <a:p>
            <a:r>
              <a:rPr lang="en-GB" sz="1200" dirty="0"/>
              <a:t>Aristotle was a very wise and clever person who lived a long time ago, over 2,000 years ago in ancient Greece. He was a famous philosopher and thinker who had lots of very smart ideas. </a:t>
            </a:r>
          </a:p>
          <a:p>
            <a:endParaRPr lang="en-GB" sz="1200" dirty="0"/>
          </a:p>
          <a:p>
            <a:r>
              <a:rPr lang="en-GB" sz="1200" dirty="0"/>
              <a:t>One of his smart ideas was about how to convince people to agree with you, and we still use his ideas today because they work incredibly well. He thought there were three things you need to show to persuade somebody:</a:t>
            </a:r>
          </a:p>
        </p:txBody>
      </p:sp>
      <p:sp>
        <p:nvSpPr>
          <p:cNvPr id="23" name="Rectangle 22">
            <a:extLst>
              <a:ext uri="{FF2B5EF4-FFF2-40B4-BE49-F238E27FC236}">
                <a16:creationId xmlns:a16="http://schemas.microsoft.com/office/drawing/2014/main" id="{A738F880-0BC1-FA98-7E44-6B9335830B27}"/>
              </a:ext>
            </a:extLst>
          </p:cNvPr>
          <p:cNvSpPr/>
          <p:nvPr/>
        </p:nvSpPr>
        <p:spPr>
          <a:xfrm>
            <a:off x="467544" y="2924944"/>
            <a:ext cx="2057400" cy="694462"/>
          </a:xfrm>
          <a:prstGeom prst="rect">
            <a:avLst/>
          </a:prstGeom>
          <a:solidFill>
            <a:srgbClr val="FED008"/>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Ethos</a:t>
            </a:r>
            <a:br>
              <a:rPr lang="en-GB" b="1" i="1" dirty="0"/>
            </a:br>
            <a:r>
              <a:rPr lang="en-GB" b="1" i="1" dirty="0"/>
              <a:t>(Credibility)</a:t>
            </a:r>
          </a:p>
        </p:txBody>
      </p:sp>
      <p:sp>
        <p:nvSpPr>
          <p:cNvPr id="24" name="Rectangle 23">
            <a:extLst>
              <a:ext uri="{FF2B5EF4-FFF2-40B4-BE49-F238E27FC236}">
                <a16:creationId xmlns:a16="http://schemas.microsoft.com/office/drawing/2014/main" id="{77A2399E-D694-F0F6-8574-0A84520B4689}"/>
              </a:ext>
            </a:extLst>
          </p:cNvPr>
          <p:cNvSpPr/>
          <p:nvPr/>
        </p:nvSpPr>
        <p:spPr>
          <a:xfrm>
            <a:off x="3440460" y="2924944"/>
            <a:ext cx="2057400" cy="694462"/>
          </a:xfrm>
          <a:prstGeom prst="rect">
            <a:avLst/>
          </a:prstGeom>
          <a:solidFill>
            <a:srgbClr val="FED008"/>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Pathos</a:t>
            </a:r>
            <a:br>
              <a:rPr lang="en-GB" b="1" i="1" dirty="0"/>
            </a:br>
            <a:r>
              <a:rPr lang="en-GB" b="1" i="1" dirty="0"/>
              <a:t>(Emotion)</a:t>
            </a:r>
          </a:p>
        </p:txBody>
      </p:sp>
      <p:sp>
        <p:nvSpPr>
          <p:cNvPr id="25" name="Rectangle 24">
            <a:extLst>
              <a:ext uri="{FF2B5EF4-FFF2-40B4-BE49-F238E27FC236}">
                <a16:creationId xmlns:a16="http://schemas.microsoft.com/office/drawing/2014/main" id="{8AC56A6C-A57E-EB44-EA8B-45DC68E28494}"/>
              </a:ext>
            </a:extLst>
          </p:cNvPr>
          <p:cNvSpPr/>
          <p:nvPr/>
        </p:nvSpPr>
        <p:spPr>
          <a:xfrm>
            <a:off x="6223724" y="2924944"/>
            <a:ext cx="2057400" cy="694462"/>
          </a:xfrm>
          <a:prstGeom prst="rect">
            <a:avLst/>
          </a:prstGeom>
          <a:solidFill>
            <a:srgbClr val="FED008"/>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Logos</a:t>
            </a:r>
            <a:br>
              <a:rPr lang="en-GB" b="1" i="1" dirty="0"/>
            </a:br>
            <a:r>
              <a:rPr lang="en-GB" b="1" i="1" dirty="0"/>
              <a:t>(Logic)</a:t>
            </a:r>
          </a:p>
        </p:txBody>
      </p:sp>
      <p:sp>
        <p:nvSpPr>
          <p:cNvPr id="27" name="TextBox 26">
            <a:extLst>
              <a:ext uri="{FF2B5EF4-FFF2-40B4-BE49-F238E27FC236}">
                <a16:creationId xmlns:a16="http://schemas.microsoft.com/office/drawing/2014/main" id="{038EC266-06BE-8CBA-3E2D-67A703F1212E}"/>
              </a:ext>
            </a:extLst>
          </p:cNvPr>
          <p:cNvSpPr txBox="1"/>
          <p:nvPr/>
        </p:nvSpPr>
        <p:spPr>
          <a:xfrm>
            <a:off x="467544" y="3641085"/>
            <a:ext cx="2057400" cy="2631489"/>
          </a:xfrm>
          <a:prstGeom prst="rect">
            <a:avLst/>
          </a:prstGeom>
          <a:solidFill>
            <a:schemeClr val="accent4">
              <a:lumMod val="20000"/>
              <a:lumOff val="80000"/>
            </a:schemeClr>
          </a:solidFill>
        </p:spPr>
        <p:txBody>
          <a:bodyPr wrap="square" lIns="91440" tIns="45720" rIns="91440" bIns="45720" anchor="t">
            <a:noAutofit/>
          </a:bodyPr>
          <a:lstStyle/>
          <a:p>
            <a:r>
              <a:rPr lang="en-GB" sz="1100" dirty="0"/>
              <a:t>This means being honest, showing that you're trustworthy, and proving that you're an expert on the topic. </a:t>
            </a:r>
          </a:p>
          <a:p>
            <a:endParaRPr lang="en-GB" sz="1100" dirty="0"/>
          </a:p>
          <a:p>
            <a:r>
              <a:rPr lang="en-GB" sz="1100" dirty="0"/>
              <a:t>If your audience see you as someone they can trust and respect, they're more likely to listen to you.</a:t>
            </a:r>
          </a:p>
          <a:p>
            <a:endParaRPr lang="en-GB" sz="1100" dirty="0"/>
          </a:p>
          <a:p>
            <a:r>
              <a:rPr lang="en-GB" sz="1100" dirty="0"/>
              <a:t>If they see your product as being reliable, ethical and professional, they are more likely to buy it. </a:t>
            </a:r>
          </a:p>
        </p:txBody>
      </p:sp>
      <p:sp>
        <p:nvSpPr>
          <p:cNvPr id="28" name="TextBox 27">
            <a:extLst>
              <a:ext uri="{FF2B5EF4-FFF2-40B4-BE49-F238E27FC236}">
                <a16:creationId xmlns:a16="http://schemas.microsoft.com/office/drawing/2014/main" id="{C4D34B31-70F2-77AF-82C1-D9BA38973051}"/>
              </a:ext>
            </a:extLst>
          </p:cNvPr>
          <p:cNvSpPr txBox="1"/>
          <p:nvPr/>
        </p:nvSpPr>
        <p:spPr>
          <a:xfrm>
            <a:off x="3446964" y="3657830"/>
            <a:ext cx="2057400" cy="2631490"/>
          </a:xfrm>
          <a:prstGeom prst="rect">
            <a:avLst/>
          </a:prstGeom>
          <a:solidFill>
            <a:schemeClr val="accent4">
              <a:lumMod val="20000"/>
              <a:lumOff val="80000"/>
            </a:schemeClr>
          </a:solidFill>
        </p:spPr>
        <p:txBody>
          <a:bodyPr wrap="square">
            <a:spAutoFit/>
          </a:bodyPr>
          <a:lstStyle/>
          <a:p>
            <a:r>
              <a:rPr lang="en-GB" sz="1100" dirty="0"/>
              <a:t>To make people agree with you, it's important to make them feel something. </a:t>
            </a:r>
          </a:p>
          <a:p>
            <a:endParaRPr lang="en-GB" sz="1100" dirty="0"/>
          </a:p>
          <a:p>
            <a:r>
              <a:rPr lang="en-GB" sz="1100" dirty="0"/>
              <a:t>You can do this by using vivid and emotive language, sharing compelling stories, and talking about things that matter to them. </a:t>
            </a:r>
          </a:p>
          <a:p>
            <a:endParaRPr lang="en-GB" sz="1100" dirty="0"/>
          </a:p>
          <a:p>
            <a:r>
              <a:rPr lang="en-GB" sz="1100" dirty="0"/>
              <a:t>People's feelings can strongly influence the choices they make, so connecting with their emotions is a powerful way to convince them.</a:t>
            </a:r>
          </a:p>
        </p:txBody>
      </p:sp>
      <p:sp>
        <p:nvSpPr>
          <p:cNvPr id="29" name="TextBox 28">
            <a:extLst>
              <a:ext uri="{FF2B5EF4-FFF2-40B4-BE49-F238E27FC236}">
                <a16:creationId xmlns:a16="http://schemas.microsoft.com/office/drawing/2014/main" id="{D6A588F5-F658-97B9-7723-EF7DF31FE2F4}"/>
              </a:ext>
            </a:extLst>
          </p:cNvPr>
          <p:cNvSpPr txBox="1"/>
          <p:nvPr/>
        </p:nvSpPr>
        <p:spPr>
          <a:xfrm>
            <a:off x="6223724" y="3710025"/>
            <a:ext cx="2057400" cy="2562549"/>
          </a:xfrm>
          <a:prstGeom prst="rect">
            <a:avLst/>
          </a:prstGeom>
          <a:solidFill>
            <a:schemeClr val="accent4">
              <a:lumMod val="20000"/>
              <a:lumOff val="80000"/>
            </a:schemeClr>
          </a:solidFill>
        </p:spPr>
        <p:txBody>
          <a:bodyPr wrap="square" lIns="91440" tIns="45720" rIns="91440" bIns="45720" anchor="t">
            <a:noAutofit/>
          </a:bodyPr>
          <a:lstStyle/>
          <a:p>
            <a:r>
              <a:rPr lang="en-GB" sz="1100" dirty="0"/>
              <a:t>Using logic means using good reasons and making your point in a clear and organised way. </a:t>
            </a:r>
          </a:p>
          <a:p>
            <a:endParaRPr lang="en-GB" sz="1100" dirty="0"/>
          </a:p>
          <a:p>
            <a:r>
              <a:rPr lang="en-GB" sz="1100" dirty="0"/>
              <a:t>You can do this by giving facts, numbers and sensible explanations that help your audience understand why your idea is a good one. </a:t>
            </a:r>
          </a:p>
          <a:p>
            <a:endParaRPr lang="en-GB" sz="1100" dirty="0"/>
          </a:p>
          <a:p>
            <a:r>
              <a:rPr lang="en-GB" sz="1100" dirty="0"/>
              <a:t>It's about making your argument easy to follow and making sense.</a:t>
            </a:r>
          </a:p>
        </p:txBody>
      </p:sp>
      <p:sp>
        <p:nvSpPr>
          <p:cNvPr id="31" name="Rectangle 30">
            <a:extLst>
              <a:ext uri="{FF2B5EF4-FFF2-40B4-BE49-F238E27FC236}">
                <a16:creationId xmlns:a16="http://schemas.microsoft.com/office/drawing/2014/main" id="{D6BE7B5F-ABB1-E4F6-259A-86AACF7FE111}"/>
              </a:ext>
            </a:extLst>
          </p:cNvPr>
          <p:cNvSpPr/>
          <p:nvPr/>
        </p:nvSpPr>
        <p:spPr>
          <a:xfrm>
            <a:off x="2702022" y="4141489"/>
            <a:ext cx="529312" cy="923330"/>
          </a:xfrm>
          <a:prstGeom prst="rect">
            <a:avLst/>
          </a:prstGeom>
          <a:noFill/>
        </p:spPr>
        <p:txBody>
          <a:bodyPr wrap="none" lIns="91440" tIns="45720" rIns="91440" bIns="45720">
            <a:spAutoFit/>
          </a:bodyPr>
          <a:lstStyle/>
          <a:p>
            <a:pPr algn="ctr"/>
            <a:r>
              <a:rPr lang="en-US" sz="5400" b="1" cap="none" spc="0" dirty="0">
                <a:ln w="28575">
                  <a:solidFill>
                    <a:srgbClr val="E4141E"/>
                  </a:solidFill>
                  <a:prstDash val="solid"/>
                </a:ln>
                <a:solidFill>
                  <a:srgbClr val="FFFFFF"/>
                </a:solidFill>
                <a:effectLst>
                  <a:outerShdw blurRad="38100" dist="22860" dir="5400000" algn="tl" rotWithShape="0">
                    <a:srgbClr val="000000">
                      <a:alpha val="30000"/>
                    </a:srgbClr>
                  </a:outerShdw>
                </a:effectLst>
              </a:rPr>
              <a:t>+</a:t>
            </a:r>
          </a:p>
        </p:txBody>
      </p:sp>
      <p:sp>
        <p:nvSpPr>
          <p:cNvPr id="32" name="Rectangle 31">
            <a:extLst>
              <a:ext uri="{FF2B5EF4-FFF2-40B4-BE49-F238E27FC236}">
                <a16:creationId xmlns:a16="http://schemas.microsoft.com/office/drawing/2014/main" id="{C67857AF-BD69-394D-349D-44EB6DED8B11}"/>
              </a:ext>
            </a:extLst>
          </p:cNvPr>
          <p:cNvSpPr/>
          <p:nvPr/>
        </p:nvSpPr>
        <p:spPr>
          <a:xfrm>
            <a:off x="5580112" y="4143785"/>
            <a:ext cx="529312" cy="923330"/>
          </a:xfrm>
          <a:prstGeom prst="rect">
            <a:avLst/>
          </a:prstGeom>
          <a:noFill/>
        </p:spPr>
        <p:txBody>
          <a:bodyPr wrap="none" lIns="91440" tIns="45720" rIns="91440" bIns="45720">
            <a:spAutoFit/>
          </a:bodyPr>
          <a:lstStyle/>
          <a:p>
            <a:pPr algn="ctr"/>
            <a:r>
              <a:rPr lang="en-US" sz="5400" b="1" cap="none" spc="0" dirty="0">
                <a:ln w="28575">
                  <a:solidFill>
                    <a:srgbClr val="E4141E"/>
                  </a:solidFill>
                  <a:prstDash val="solid"/>
                </a:ln>
                <a:solidFill>
                  <a:srgbClr val="FFFFFF"/>
                </a:solidFill>
                <a:effectLst>
                  <a:outerShdw blurRad="38100" dist="22860" dir="5400000" algn="tl" rotWithShape="0">
                    <a:srgbClr val="000000">
                      <a:alpha val="30000"/>
                    </a:srgbClr>
                  </a:outerShdw>
                </a:effectLst>
              </a:rPr>
              <a:t>+</a:t>
            </a:r>
          </a:p>
        </p:txBody>
      </p:sp>
      <p:pic>
        <p:nvPicPr>
          <p:cNvPr id="6" name="Picture 5" descr="A black x on a white background&#10;&#10;Description automatically generated">
            <a:extLst>
              <a:ext uri="{FF2B5EF4-FFF2-40B4-BE49-F238E27FC236}">
                <a16:creationId xmlns:a16="http://schemas.microsoft.com/office/drawing/2014/main" id="{66299761-BBE5-5F77-C915-77E1DBC8EF04}"/>
              </a:ext>
            </a:extLst>
          </p:cNvPr>
          <p:cNvPicPr>
            <a:picLocks noChangeAspect="1"/>
          </p:cNvPicPr>
          <p:nvPr/>
        </p:nvPicPr>
        <p:blipFill>
          <a:blip r:embed="rId4"/>
          <a:stretch>
            <a:fillRect/>
          </a:stretch>
        </p:blipFill>
        <p:spPr>
          <a:xfrm>
            <a:off x="8511069" y="6180334"/>
            <a:ext cx="495300" cy="533400"/>
          </a:xfrm>
          <a:prstGeom prst="rect">
            <a:avLst/>
          </a:prstGeom>
        </p:spPr>
      </p:pic>
    </p:spTree>
    <p:extLst>
      <p:ext uri="{BB962C8B-B14F-4D97-AF65-F5344CB8AC3E}">
        <p14:creationId xmlns:p14="http://schemas.microsoft.com/office/powerpoint/2010/main" val="3183922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7" grpId="0" animBg="1"/>
      <p:bldP spid="28" grpId="0" animBg="1"/>
      <p:bldP spid="2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F33FC-B46C-D748-512C-92C4DB1EECAA}"/>
              </a:ext>
            </a:extLst>
          </p:cNvPr>
          <p:cNvSpPr>
            <a:spLocks noGrp="1"/>
          </p:cNvSpPr>
          <p:nvPr>
            <p:ph type="title"/>
          </p:nvPr>
        </p:nvSpPr>
        <p:spPr>
          <a:xfrm>
            <a:off x="318592" y="1052736"/>
            <a:ext cx="7886700" cy="648072"/>
          </a:xfrm>
        </p:spPr>
        <p:txBody>
          <a:bodyPr/>
          <a:lstStyle/>
          <a:p>
            <a:r>
              <a:rPr lang="en-GB" b="1" i="1" dirty="0">
                <a:latin typeface="+mn-lt"/>
              </a:rPr>
              <a:t>Some common persuasive techniques</a:t>
            </a:r>
          </a:p>
        </p:txBody>
      </p:sp>
      <p:sp>
        <p:nvSpPr>
          <p:cNvPr id="3" name="Date Placeholder 2">
            <a:extLst>
              <a:ext uri="{FF2B5EF4-FFF2-40B4-BE49-F238E27FC236}">
                <a16:creationId xmlns:a16="http://schemas.microsoft.com/office/drawing/2014/main" id="{4A21C15A-6738-71E2-1163-978863FE4157}"/>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2F3026D3-1E86-2323-8852-F9E653D7EBBA}"/>
              </a:ext>
            </a:extLst>
          </p:cNvPr>
          <p:cNvSpPr>
            <a:spLocks noGrp="1"/>
          </p:cNvSpPr>
          <p:nvPr>
            <p:ph type="ftr" sz="quarter" idx="11"/>
          </p:nvPr>
        </p:nvSpPr>
        <p:spPr>
          <a:xfrm>
            <a:off x="2411760" y="6356351"/>
            <a:ext cx="3744416" cy="365125"/>
          </a:xfrm>
        </p:spPr>
        <p:txBody>
          <a:bodyPr/>
          <a:lstStyle/>
          <a:p>
            <a:r>
              <a:rPr lang="en-GB" dirty="0"/>
              <a:t>ESB-RES-C237</a:t>
            </a:r>
          </a:p>
          <a:p>
            <a:r>
              <a:rPr lang="en-GB" dirty="0"/>
              <a:t>L1G2-Speech to Inform-3.2-PPT-Developing our argument and persuasion</a:t>
            </a:r>
          </a:p>
        </p:txBody>
      </p:sp>
      <p:sp>
        <p:nvSpPr>
          <p:cNvPr id="5" name="Slide Number Placeholder 4">
            <a:extLst>
              <a:ext uri="{FF2B5EF4-FFF2-40B4-BE49-F238E27FC236}">
                <a16:creationId xmlns:a16="http://schemas.microsoft.com/office/drawing/2014/main" id="{56BB5E8C-A4AF-4A04-D2D3-DD33E7FD64A1}"/>
              </a:ext>
            </a:extLst>
          </p:cNvPr>
          <p:cNvSpPr>
            <a:spLocks noGrp="1"/>
          </p:cNvSpPr>
          <p:nvPr>
            <p:ph type="sldNum" sz="quarter" idx="12"/>
          </p:nvPr>
        </p:nvSpPr>
        <p:spPr/>
        <p:txBody>
          <a:bodyPr/>
          <a:lstStyle/>
          <a:p>
            <a:fld id="{EFC07C4F-4DD7-4452-9CBE-7B4BC77324C7}" type="slidenum">
              <a:rPr lang="en-GB" smtClean="0"/>
              <a:t>9</a:t>
            </a:fld>
            <a:endParaRPr lang="en-GB"/>
          </a:p>
        </p:txBody>
      </p:sp>
      <p:sp>
        <p:nvSpPr>
          <p:cNvPr id="6" name="Rectangle 5">
            <a:extLst>
              <a:ext uri="{FF2B5EF4-FFF2-40B4-BE49-F238E27FC236}">
                <a16:creationId xmlns:a16="http://schemas.microsoft.com/office/drawing/2014/main" id="{3F5B79D1-4A86-E552-B16E-0CE693276A09}"/>
              </a:ext>
            </a:extLst>
          </p:cNvPr>
          <p:cNvSpPr/>
          <p:nvPr/>
        </p:nvSpPr>
        <p:spPr>
          <a:xfrm>
            <a:off x="4845444" y="4317608"/>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Testimonial </a:t>
            </a:r>
          </a:p>
        </p:txBody>
      </p:sp>
      <p:sp>
        <p:nvSpPr>
          <p:cNvPr id="8" name="Rectangle 7">
            <a:extLst>
              <a:ext uri="{FF2B5EF4-FFF2-40B4-BE49-F238E27FC236}">
                <a16:creationId xmlns:a16="http://schemas.microsoft.com/office/drawing/2014/main" id="{6E440044-2AEC-6453-48EB-7E859AFE2DA8}"/>
              </a:ext>
            </a:extLst>
          </p:cNvPr>
          <p:cNvSpPr/>
          <p:nvPr/>
        </p:nvSpPr>
        <p:spPr>
          <a:xfrm>
            <a:off x="2618603" y="2435597"/>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Expert opinion</a:t>
            </a:r>
          </a:p>
        </p:txBody>
      </p:sp>
      <p:sp>
        <p:nvSpPr>
          <p:cNvPr id="9" name="Rectangle 8">
            <a:extLst>
              <a:ext uri="{FF2B5EF4-FFF2-40B4-BE49-F238E27FC236}">
                <a16:creationId xmlns:a16="http://schemas.microsoft.com/office/drawing/2014/main" id="{CD2D5004-F97B-8760-3ADE-1EF281CF081E}"/>
              </a:ext>
            </a:extLst>
          </p:cNvPr>
          <p:cNvSpPr/>
          <p:nvPr/>
        </p:nvSpPr>
        <p:spPr>
          <a:xfrm>
            <a:off x="391762" y="3073317"/>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Counterargument </a:t>
            </a:r>
          </a:p>
        </p:txBody>
      </p:sp>
      <p:sp>
        <p:nvSpPr>
          <p:cNvPr id="19" name="Rectangle 18">
            <a:extLst>
              <a:ext uri="{FF2B5EF4-FFF2-40B4-BE49-F238E27FC236}">
                <a16:creationId xmlns:a16="http://schemas.microsoft.com/office/drawing/2014/main" id="{51BF3D70-A4A3-456B-4605-75F207EF8879}"/>
              </a:ext>
            </a:extLst>
          </p:cNvPr>
          <p:cNvSpPr/>
          <p:nvPr/>
        </p:nvSpPr>
        <p:spPr>
          <a:xfrm>
            <a:off x="2618603" y="1804626"/>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Facts</a:t>
            </a:r>
          </a:p>
        </p:txBody>
      </p:sp>
      <p:sp>
        <p:nvSpPr>
          <p:cNvPr id="21" name="Rectangle 20">
            <a:extLst>
              <a:ext uri="{FF2B5EF4-FFF2-40B4-BE49-F238E27FC236}">
                <a16:creationId xmlns:a16="http://schemas.microsoft.com/office/drawing/2014/main" id="{BDE47F28-6872-4EFD-F7B3-F57F9D54C688}"/>
              </a:ext>
            </a:extLst>
          </p:cNvPr>
          <p:cNvSpPr/>
          <p:nvPr/>
        </p:nvSpPr>
        <p:spPr>
          <a:xfrm>
            <a:off x="3681766" y="5531913"/>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Direct address</a:t>
            </a:r>
          </a:p>
        </p:txBody>
      </p:sp>
      <p:sp>
        <p:nvSpPr>
          <p:cNvPr id="22" name="Rectangle 21">
            <a:extLst>
              <a:ext uri="{FF2B5EF4-FFF2-40B4-BE49-F238E27FC236}">
                <a16:creationId xmlns:a16="http://schemas.microsoft.com/office/drawing/2014/main" id="{FCF9D154-70B5-2360-2E21-DED845523E2A}"/>
              </a:ext>
            </a:extLst>
          </p:cNvPr>
          <p:cNvSpPr/>
          <p:nvPr/>
        </p:nvSpPr>
        <p:spPr>
          <a:xfrm>
            <a:off x="2618603" y="3697539"/>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Flattery</a:t>
            </a:r>
          </a:p>
        </p:txBody>
      </p:sp>
      <p:sp>
        <p:nvSpPr>
          <p:cNvPr id="23" name="Rectangle 22">
            <a:extLst>
              <a:ext uri="{FF2B5EF4-FFF2-40B4-BE49-F238E27FC236}">
                <a16:creationId xmlns:a16="http://schemas.microsoft.com/office/drawing/2014/main" id="{2BFFF54C-7E7E-A94F-C4B4-4A8D371FB492}"/>
              </a:ext>
            </a:extLst>
          </p:cNvPr>
          <p:cNvSpPr/>
          <p:nvPr/>
        </p:nvSpPr>
        <p:spPr>
          <a:xfrm>
            <a:off x="2618603" y="3066568"/>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Rhetorical questions</a:t>
            </a:r>
          </a:p>
        </p:txBody>
      </p:sp>
      <p:sp>
        <p:nvSpPr>
          <p:cNvPr id="24" name="Rectangle 23">
            <a:extLst>
              <a:ext uri="{FF2B5EF4-FFF2-40B4-BE49-F238E27FC236}">
                <a16:creationId xmlns:a16="http://schemas.microsoft.com/office/drawing/2014/main" id="{1BAD4BB5-1E4E-4CF0-998B-49E137AFD3AD}"/>
              </a:ext>
            </a:extLst>
          </p:cNvPr>
          <p:cNvSpPr/>
          <p:nvPr/>
        </p:nvSpPr>
        <p:spPr>
          <a:xfrm>
            <a:off x="1502945" y="5539442"/>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Storytelling </a:t>
            </a:r>
          </a:p>
        </p:txBody>
      </p:sp>
      <p:sp>
        <p:nvSpPr>
          <p:cNvPr id="25" name="Rectangle 24">
            <a:extLst>
              <a:ext uri="{FF2B5EF4-FFF2-40B4-BE49-F238E27FC236}">
                <a16:creationId xmlns:a16="http://schemas.microsoft.com/office/drawing/2014/main" id="{89B1550F-AFB0-9003-728D-83E07A05D7F3}"/>
              </a:ext>
            </a:extLst>
          </p:cNvPr>
          <p:cNvSpPr/>
          <p:nvPr/>
        </p:nvSpPr>
        <p:spPr>
          <a:xfrm>
            <a:off x="4845444" y="4959483"/>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Anecdotes </a:t>
            </a:r>
          </a:p>
        </p:txBody>
      </p:sp>
      <p:sp>
        <p:nvSpPr>
          <p:cNvPr id="26" name="Rectangle 25">
            <a:extLst>
              <a:ext uri="{FF2B5EF4-FFF2-40B4-BE49-F238E27FC236}">
                <a16:creationId xmlns:a16="http://schemas.microsoft.com/office/drawing/2014/main" id="{19942DC8-4A7B-BFA8-8B34-22CC6C0F449A}"/>
              </a:ext>
            </a:extLst>
          </p:cNvPr>
          <p:cNvSpPr/>
          <p:nvPr/>
        </p:nvSpPr>
        <p:spPr>
          <a:xfrm>
            <a:off x="4845444" y="3071025"/>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Emotive language</a:t>
            </a:r>
          </a:p>
        </p:txBody>
      </p:sp>
      <p:sp>
        <p:nvSpPr>
          <p:cNvPr id="27" name="Rectangle 26">
            <a:extLst>
              <a:ext uri="{FF2B5EF4-FFF2-40B4-BE49-F238E27FC236}">
                <a16:creationId xmlns:a16="http://schemas.microsoft.com/office/drawing/2014/main" id="{574E1E93-D946-038D-DFF2-A2BD1EA5254D}"/>
              </a:ext>
            </a:extLst>
          </p:cNvPr>
          <p:cNvSpPr/>
          <p:nvPr/>
        </p:nvSpPr>
        <p:spPr>
          <a:xfrm>
            <a:off x="391762" y="4342009"/>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Powerful vocabulary</a:t>
            </a:r>
          </a:p>
        </p:txBody>
      </p:sp>
      <p:sp>
        <p:nvSpPr>
          <p:cNvPr id="28" name="Rectangle 27">
            <a:extLst>
              <a:ext uri="{FF2B5EF4-FFF2-40B4-BE49-F238E27FC236}">
                <a16:creationId xmlns:a16="http://schemas.microsoft.com/office/drawing/2014/main" id="{C4F00641-BFA4-73FF-BC4D-A1DF0DA73571}"/>
              </a:ext>
            </a:extLst>
          </p:cNvPr>
          <p:cNvSpPr/>
          <p:nvPr/>
        </p:nvSpPr>
        <p:spPr>
          <a:xfrm>
            <a:off x="391762" y="2438971"/>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Exaggeration/hyperbole</a:t>
            </a:r>
          </a:p>
        </p:txBody>
      </p:sp>
      <p:sp>
        <p:nvSpPr>
          <p:cNvPr id="29" name="Rectangle 28">
            <a:extLst>
              <a:ext uri="{FF2B5EF4-FFF2-40B4-BE49-F238E27FC236}">
                <a16:creationId xmlns:a16="http://schemas.microsoft.com/office/drawing/2014/main" id="{A27F1D18-56E7-093A-5953-B621D65F7B0E}"/>
              </a:ext>
            </a:extLst>
          </p:cNvPr>
          <p:cNvSpPr/>
          <p:nvPr/>
        </p:nvSpPr>
        <p:spPr>
          <a:xfrm>
            <a:off x="2618603" y="4959483"/>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Call to action</a:t>
            </a:r>
          </a:p>
        </p:txBody>
      </p:sp>
      <p:sp>
        <p:nvSpPr>
          <p:cNvPr id="30" name="Rectangle 29">
            <a:extLst>
              <a:ext uri="{FF2B5EF4-FFF2-40B4-BE49-F238E27FC236}">
                <a16:creationId xmlns:a16="http://schemas.microsoft.com/office/drawing/2014/main" id="{5A0533AA-A19C-A176-D3E9-01806BE30079}"/>
              </a:ext>
            </a:extLst>
          </p:cNvPr>
          <p:cNvSpPr/>
          <p:nvPr/>
        </p:nvSpPr>
        <p:spPr>
          <a:xfrm>
            <a:off x="2618603" y="4328510"/>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Alliteration </a:t>
            </a:r>
          </a:p>
        </p:txBody>
      </p:sp>
      <p:sp>
        <p:nvSpPr>
          <p:cNvPr id="31" name="Rectangle 30">
            <a:extLst>
              <a:ext uri="{FF2B5EF4-FFF2-40B4-BE49-F238E27FC236}">
                <a16:creationId xmlns:a16="http://schemas.microsoft.com/office/drawing/2014/main" id="{B5560A21-43AB-706F-C18A-27CB3E63C710}"/>
              </a:ext>
            </a:extLst>
          </p:cNvPr>
          <p:cNvSpPr/>
          <p:nvPr/>
        </p:nvSpPr>
        <p:spPr>
          <a:xfrm>
            <a:off x="4845444" y="3675873"/>
            <a:ext cx="1817630" cy="365125"/>
          </a:xfrm>
          <a:prstGeom prst="rect">
            <a:avLst/>
          </a:prstGeom>
          <a:solidFill>
            <a:srgbClr val="C1DA23"/>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Data/statistics</a:t>
            </a:r>
          </a:p>
        </p:txBody>
      </p:sp>
      <p:sp>
        <p:nvSpPr>
          <p:cNvPr id="32" name="Rectangle 31">
            <a:extLst>
              <a:ext uri="{FF2B5EF4-FFF2-40B4-BE49-F238E27FC236}">
                <a16:creationId xmlns:a16="http://schemas.microsoft.com/office/drawing/2014/main" id="{3AC2F668-BA86-D604-1446-4F904579CC63}"/>
              </a:ext>
            </a:extLst>
          </p:cNvPr>
          <p:cNvSpPr/>
          <p:nvPr/>
        </p:nvSpPr>
        <p:spPr>
          <a:xfrm>
            <a:off x="4845444" y="2429150"/>
            <a:ext cx="1817630" cy="365125"/>
          </a:xfrm>
          <a:prstGeom prst="rect">
            <a:avLst/>
          </a:prstGeom>
          <a:solidFill>
            <a:srgbClr val="C1DA23"/>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Opinions</a:t>
            </a:r>
          </a:p>
        </p:txBody>
      </p:sp>
      <p:sp>
        <p:nvSpPr>
          <p:cNvPr id="33" name="Rectangle 32">
            <a:extLst>
              <a:ext uri="{FF2B5EF4-FFF2-40B4-BE49-F238E27FC236}">
                <a16:creationId xmlns:a16="http://schemas.microsoft.com/office/drawing/2014/main" id="{4AC36867-44CD-ABB6-42F0-9FD7ABB5DFF3}"/>
              </a:ext>
            </a:extLst>
          </p:cNvPr>
          <p:cNvSpPr/>
          <p:nvPr/>
        </p:nvSpPr>
        <p:spPr>
          <a:xfrm>
            <a:off x="391762" y="3707663"/>
            <a:ext cx="1817630" cy="365125"/>
          </a:xfrm>
          <a:prstGeom prst="rect">
            <a:avLst/>
          </a:prstGeom>
          <a:solidFill>
            <a:srgbClr val="C1DA23"/>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Cause and effect</a:t>
            </a:r>
          </a:p>
        </p:txBody>
      </p:sp>
      <p:sp>
        <p:nvSpPr>
          <p:cNvPr id="35" name="Rectangle 34">
            <a:extLst>
              <a:ext uri="{FF2B5EF4-FFF2-40B4-BE49-F238E27FC236}">
                <a16:creationId xmlns:a16="http://schemas.microsoft.com/office/drawing/2014/main" id="{F7C9CBB2-D566-36C1-BECB-2B91B0553AF4}"/>
              </a:ext>
            </a:extLst>
          </p:cNvPr>
          <p:cNvSpPr/>
          <p:nvPr/>
        </p:nvSpPr>
        <p:spPr>
          <a:xfrm>
            <a:off x="391762" y="4976355"/>
            <a:ext cx="1817630" cy="365125"/>
          </a:xfrm>
          <a:prstGeom prst="rect">
            <a:avLst/>
          </a:prstGeom>
          <a:solidFill>
            <a:srgbClr val="C1DA23"/>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Triples </a:t>
            </a:r>
          </a:p>
        </p:txBody>
      </p:sp>
      <p:sp>
        <p:nvSpPr>
          <p:cNvPr id="36" name="Rectangle 35">
            <a:extLst>
              <a:ext uri="{FF2B5EF4-FFF2-40B4-BE49-F238E27FC236}">
                <a16:creationId xmlns:a16="http://schemas.microsoft.com/office/drawing/2014/main" id="{C132CECC-365A-EB12-D24D-09F111EB2679}"/>
              </a:ext>
            </a:extLst>
          </p:cNvPr>
          <p:cNvSpPr/>
          <p:nvPr/>
        </p:nvSpPr>
        <p:spPr>
          <a:xfrm>
            <a:off x="4845444" y="1787275"/>
            <a:ext cx="1817630" cy="365125"/>
          </a:xfrm>
          <a:prstGeom prst="rect">
            <a:avLst/>
          </a:prstGeom>
          <a:solidFill>
            <a:srgbClr val="C1DA23"/>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Evidence and example</a:t>
            </a:r>
          </a:p>
        </p:txBody>
      </p:sp>
      <p:sp>
        <p:nvSpPr>
          <p:cNvPr id="37" name="Rectangle 36">
            <a:extLst>
              <a:ext uri="{FF2B5EF4-FFF2-40B4-BE49-F238E27FC236}">
                <a16:creationId xmlns:a16="http://schemas.microsoft.com/office/drawing/2014/main" id="{236D95E5-5FF3-2BC1-43CD-78D88ECC3518}"/>
              </a:ext>
            </a:extLst>
          </p:cNvPr>
          <p:cNvSpPr/>
          <p:nvPr/>
        </p:nvSpPr>
        <p:spPr>
          <a:xfrm>
            <a:off x="391762" y="1804625"/>
            <a:ext cx="1817630" cy="365125"/>
          </a:xfrm>
          <a:prstGeom prst="rect">
            <a:avLst/>
          </a:prstGeom>
          <a:solidFill>
            <a:srgbClr val="C1DA23"/>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Problem-solution</a:t>
            </a:r>
          </a:p>
        </p:txBody>
      </p:sp>
      <p:sp>
        <p:nvSpPr>
          <p:cNvPr id="38" name="Rectangle 37">
            <a:extLst>
              <a:ext uri="{FF2B5EF4-FFF2-40B4-BE49-F238E27FC236}">
                <a16:creationId xmlns:a16="http://schemas.microsoft.com/office/drawing/2014/main" id="{DE5FFC77-9B6E-FB59-3FCB-ADF0A7A39119}"/>
              </a:ext>
            </a:extLst>
          </p:cNvPr>
          <p:cNvSpPr/>
          <p:nvPr/>
        </p:nvSpPr>
        <p:spPr>
          <a:xfrm>
            <a:off x="6876256" y="1787275"/>
            <a:ext cx="2033654" cy="3554205"/>
          </a:xfrm>
          <a:prstGeom prst="rect">
            <a:avLst/>
          </a:prstGeom>
          <a:noFill/>
          <a:ln w="38100">
            <a:solidFill>
              <a:srgbClr val="E4141E"/>
            </a:solidFill>
          </a:ln>
        </p:spPr>
        <p:style>
          <a:lnRef idx="2">
            <a:schemeClr val="dk1"/>
          </a:lnRef>
          <a:fillRef idx="1">
            <a:schemeClr val="lt1"/>
          </a:fillRef>
          <a:effectRef idx="0">
            <a:schemeClr val="dk1"/>
          </a:effectRef>
          <a:fontRef idx="minor">
            <a:schemeClr val="dk1"/>
          </a:fontRef>
        </p:style>
        <p:txBody>
          <a:bodyPr lIns="108000" tIns="72000" rIns="108000" bIns="72000" rtlCol="0" anchor="t"/>
          <a:lstStyle/>
          <a:p>
            <a:r>
              <a:rPr lang="en-GB" sz="1200" b="1" i="1" dirty="0"/>
              <a:t>In groups:</a:t>
            </a:r>
          </a:p>
          <a:p>
            <a:pPr marL="228600" indent="-228600">
              <a:buFont typeface="+mj-lt"/>
              <a:buAutoNum type="arabicPeriod"/>
            </a:pPr>
            <a:r>
              <a:rPr lang="en-GB" sz="1200" dirty="0"/>
              <a:t>Discuss what you think each of these techniques is and how they can be effective to persuade somebody. </a:t>
            </a:r>
            <a:br>
              <a:rPr lang="en-GB" sz="1200" dirty="0"/>
            </a:br>
            <a:endParaRPr lang="en-GB" sz="1200" dirty="0"/>
          </a:p>
          <a:p>
            <a:pPr marL="228600" indent="-228600">
              <a:buFont typeface="+mj-lt"/>
              <a:buAutoNum type="arabicPeriod"/>
            </a:pPr>
            <a:r>
              <a:rPr lang="en-GB" sz="1200" dirty="0"/>
              <a:t>Think of examples for 5 techniques, based on your paired activity persuading a parent/guardian.</a:t>
            </a:r>
            <a:br>
              <a:rPr lang="en-GB" sz="1200" dirty="0"/>
            </a:br>
            <a:endParaRPr lang="en-GB" sz="1200" dirty="0"/>
          </a:p>
          <a:p>
            <a:pPr marL="228600" indent="-228600">
              <a:buFont typeface="+mj-lt"/>
              <a:buAutoNum type="arabicPeriod"/>
            </a:pPr>
            <a:r>
              <a:rPr lang="en-GB" sz="1200" dirty="0"/>
              <a:t>Decide which colour represents which of Aristotle’s 3 parts of persuasion: ethos, pathos and logos. </a:t>
            </a:r>
          </a:p>
          <a:p>
            <a:endParaRPr lang="en-GB" sz="1200" dirty="0"/>
          </a:p>
        </p:txBody>
      </p:sp>
      <p:pic>
        <p:nvPicPr>
          <p:cNvPr id="7" name="Picture 6" descr="A black x on a white background&#10;&#10;Description automatically generated">
            <a:extLst>
              <a:ext uri="{FF2B5EF4-FFF2-40B4-BE49-F238E27FC236}">
                <a16:creationId xmlns:a16="http://schemas.microsoft.com/office/drawing/2014/main" id="{CF8B4F89-B7EA-35E2-04DA-A3DB03374BCC}"/>
              </a:ext>
            </a:extLst>
          </p:cNvPr>
          <p:cNvPicPr>
            <a:picLocks noChangeAspect="1"/>
          </p:cNvPicPr>
          <p:nvPr/>
        </p:nvPicPr>
        <p:blipFill>
          <a:blip r:embed="rId3"/>
          <a:stretch>
            <a:fillRect/>
          </a:stretch>
        </p:blipFill>
        <p:spPr>
          <a:xfrm>
            <a:off x="8511069" y="6180334"/>
            <a:ext cx="495300" cy="533400"/>
          </a:xfrm>
          <a:prstGeom prst="rect">
            <a:avLst/>
          </a:prstGeom>
        </p:spPr>
      </p:pic>
    </p:spTree>
    <p:extLst>
      <p:ext uri="{BB962C8B-B14F-4D97-AF65-F5344CB8AC3E}">
        <p14:creationId xmlns:p14="http://schemas.microsoft.com/office/powerpoint/2010/main" val="11648878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e4327d030073c802c811082e2b0f03ca">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8bf0a04ac494a229fd458bdb0debf4f"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Props1.xml><?xml version="1.0" encoding="utf-8"?>
<ds:datastoreItem xmlns:ds="http://schemas.openxmlformats.org/officeDocument/2006/customXml" ds:itemID="{D0958888-2D16-430D-98B9-A3A562C8310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c06fb-adfb-4972-b43b-36d810ddac6c"/>
    <ds:schemaRef ds:uri="0e08f774-c844-414b-8174-1931542ea4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4D84D0D-5E21-495D-B7BB-713582AC4F29}">
  <ds:schemaRefs>
    <ds:schemaRef ds:uri="http://schemas.microsoft.com/sharepoint/v3/contenttype/forms"/>
  </ds:schemaRefs>
</ds:datastoreItem>
</file>

<file path=customXml/itemProps3.xml><?xml version="1.0" encoding="utf-8"?>
<ds:datastoreItem xmlns:ds="http://schemas.openxmlformats.org/officeDocument/2006/customXml" ds:itemID="{6C691E91-53D2-4BDD-9AFE-3067445F3347}">
  <ds:schemaRefs>
    <ds:schemaRef ds:uri="http://www.w3.org/XML/1998/namespace"/>
    <ds:schemaRef ds:uri="http://schemas.microsoft.com/office/2006/documentManagement/types"/>
    <ds:schemaRef ds:uri="http://schemas.microsoft.com/office/infopath/2007/PartnerControls"/>
    <ds:schemaRef ds:uri="http://schemas.openxmlformats.org/package/2006/metadata/core-properties"/>
    <ds:schemaRef ds:uri="010c06fb-adfb-4972-b43b-36d810ddac6c"/>
    <ds:schemaRef ds:uri="http://schemas.microsoft.com/office/2006/metadata/properties"/>
    <ds:schemaRef ds:uri="http://purl.org/dc/dcmitype/"/>
    <ds:schemaRef ds:uri="http://purl.org/dc/elements/1.1/"/>
    <ds:schemaRef ds:uri="0e08f774-c844-414b-8174-1931542ea424"/>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14624</TotalTime>
  <Words>1951</Words>
  <Application>Microsoft Office PowerPoint</Application>
  <PresentationFormat>On-screen Show (4:3)</PresentationFormat>
  <Paragraphs>270</Paragraphs>
  <Slides>15</Slides>
  <Notes>9</Notes>
  <HiddenSlides>0</HiddenSlides>
  <MMClips>1</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15</vt:i4>
      </vt:variant>
    </vt:vector>
  </HeadingPairs>
  <TitlesOfParts>
    <vt:vector size="22" baseType="lpstr">
      <vt:lpstr>Arial</vt:lpstr>
      <vt:lpstr>Calibri</vt:lpstr>
      <vt:lpstr>Calibri Light</vt:lpstr>
      <vt:lpstr>Cavolini</vt:lpstr>
      <vt:lpstr>Söhne</vt:lpstr>
      <vt:lpstr>Office Theme</vt:lpstr>
      <vt:lpstr>Custom Design</vt:lpstr>
      <vt:lpstr>PowerPoint Presentation</vt:lpstr>
      <vt:lpstr>Relevant Grade Descriptors</vt:lpstr>
      <vt:lpstr>When do we use persuasion?</vt:lpstr>
      <vt:lpstr>When do we use persuasion?</vt:lpstr>
      <vt:lpstr>Everyday persuasion</vt:lpstr>
      <vt:lpstr>Persuade your partner</vt:lpstr>
      <vt:lpstr>What techniques did you use?</vt:lpstr>
      <vt:lpstr>The cornerstones of persuasion</vt:lpstr>
      <vt:lpstr>Some common persuasive techniques</vt:lpstr>
      <vt:lpstr>The cornerstones of persuasion</vt:lpstr>
      <vt:lpstr>PowerPoint Presentation</vt:lpstr>
      <vt:lpstr>Applying this to our argument</vt:lpstr>
      <vt:lpstr>Applying this to our argument</vt:lpstr>
      <vt:lpstr>What could the steps in your argument be?</vt:lpstr>
      <vt:lpstr>What should an argument include?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127</cp:revision>
  <dcterms:created xsi:type="dcterms:W3CDTF">2014-08-12T18:49:29Z</dcterms:created>
  <dcterms:modified xsi:type="dcterms:W3CDTF">2024-03-08T11:52:37Z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3600</vt:r8>
  </property>
  <property fmtid="{D5CDD505-2E9C-101B-9397-08002B2CF9AE}" pid="4" name="MediaServiceImageTags">
    <vt:lpwstr/>
  </property>
</Properties>
</file>